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Garamond"/>
      <p:regular r:id="rId52"/>
      <p:bold r:id="rId53"/>
      <p:italic r:id="rId54"/>
      <p:boldItalic r:id="rId55"/>
    </p:embeddedFont>
    <p:embeddedFont>
      <p:font typeface="Quattrocento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Garamond-bold.fntdata"/><Relationship Id="rId52" Type="http://schemas.openxmlformats.org/officeDocument/2006/relationships/font" Target="fonts/Garamond-regular.fntdata"/><Relationship Id="rId11" Type="http://schemas.openxmlformats.org/officeDocument/2006/relationships/slide" Target="slides/slide6.xml"/><Relationship Id="rId55" Type="http://schemas.openxmlformats.org/officeDocument/2006/relationships/font" Target="fonts/Garamond-boldItalic.fntdata"/><Relationship Id="rId10" Type="http://schemas.openxmlformats.org/officeDocument/2006/relationships/slide" Target="slides/slide5.xml"/><Relationship Id="rId54" Type="http://schemas.openxmlformats.org/officeDocument/2006/relationships/font" Target="fonts/Garamond-italic.fntdata"/><Relationship Id="rId13" Type="http://schemas.openxmlformats.org/officeDocument/2006/relationships/slide" Target="slides/slide8.xml"/><Relationship Id="rId57" Type="http://schemas.openxmlformats.org/officeDocument/2006/relationships/font" Target="fonts/QuattrocentoSans-bold.fntdata"/><Relationship Id="rId12" Type="http://schemas.openxmlformats.org/officeDocument/2006/relationships/slide" Target="slides/slide7.xml"/><Relationship Id="rId56" Type="http://schemas.openxmlformats.org/officeDocument/2006/relationships/font" Target="fonts/QuattrocentoSans-regular.fntdata"/><Relationship Id="rId15" Type="http://schemas.openxmlformats.org/officeDocument/2006/relationships/slide" Target="slides/slide10.xml"/><Relationship Id="rId59" Type="http://schemas.openxmlformats.org/officeDocument/2006/relationships/font" Target="fonts/QuattrocentoSans-boldItalic.fntdata"/><Relationship Id="rId14" Type="http://schemas.openxmlformats.org/officeDocument/2006/relationships/slide" Target="slides/slide9.xml"/><Relationship Id="rId58" Type="http://schemas.openxmlformats.org/officeDocument/2006/relationships/font" Target="fonts/Quattrocento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53963ff2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53963ff2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53963ff2c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53963ff2c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53963ff2c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53963ff2c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53963ff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53963ff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69bc628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69bc628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53963ff2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53963ff2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53963ff2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53963ff2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53963ff2c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53963ff2c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53963ff2c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53963ff2c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53963ff2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53963ff2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53963ff2c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53963ff2c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53963ff2c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53963ff2c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53963ff2c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53963ff2c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53963ff2c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53963ff2c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53963ff2c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53963ff2c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53963ff2c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53963ff2c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53963ff2c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53963ff2c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53963ff2c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53963ff2c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53963ff2c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53963ff2c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53963ff2c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53963ff2c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53963ff2c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53963ff2c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53963ff2c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53963ff2c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53963ff2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53963ff2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53963ff2c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53963ff2c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53963ff2c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53963ff2c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fef16e7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fef16e7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53963ff2c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53963ff2c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53963ff2c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53963ff2c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37670d2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37670d2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37670d2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e37670d2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69bc628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69bc628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e37670d22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e37670d2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69bc62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69bc62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53963ff2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53963ff2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a2a6327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a2a6327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a2a6327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ea2a6327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a7dde8be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a7dde8be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a7dde8be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a7dde8be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eac2911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eac2911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a7dde8be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ea7dde8be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a7dde8be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a7dde8be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53963ff2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53963ff2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53963ff2c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53963ff2c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53963ff2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53963ff2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53963ff2c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53963ff2c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53963ff2c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53963ff2c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drive.google.com/file/d/1v6DqxJw1BTf7Z81ck_r5v5auDV7P4-WV/view" TargetMode="External"/><Relationship Id="rId4" Type="http://schemas.openxmlformats.org/officeDocument/2006/relationships/image" Target="../media/image40.jpg"/><Relationship Id="rId5" Type="http://schemas.openxmlformats.org/officeDocument/2006/relationships/hyperlink" Target="http://drive.google.com/file/d/1-Wu3SuHEN6rxqeGP2degAJbtshvAdvQN/view" TargetMode="External"/><Relationship Id="rId6"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1063800" y="484522"/>
            <a:ext cx="7016400" cy="4174471"/>
            <a:chOff x="5007854" y="220985"/>
            <a:chExt cx="7016400" cy="4174471"/>
          </a:xfrm>
        </p:grpSpPr>
        <p:grpSp>
          <p:nvGrpSpPr>
            <p:cNvPr id="55" name="Google Shape;55;p13"/>
            <p:cNvGrpSpPr/>
            <p:nvPr/>
          </p:nvGrpSpPr>
          <p:grpSpPr>
            <a:xfrm>
              <a:off x="5007854" y="220985"/>
              <a:ext cx="7016400" cy="3876500"/>
              <a:chOff x="5582510" y="403256"/>
              <a:chExt cx="7016400" cy="3876500"/>
            </a:xfrm>
          </p:grpSpPr>
          <p:cxnSp>
            <p:nvCxnSpPr>
              <p:cNvPr id="56" name="Google Shape;56;p13"/>
              <p:cNvCxnSpPr/>
              <p:nvPr/>
            </p:nvCxnSpPr>
            <p:spPr>
              <a:xfrm>
                <a:off x="6190310" y="403256"/>
                <a:ext cx="5800800" cy="0"/>
              </a:xfrm>
              <a:prstGeom prst="straightConnector1">
                <a:avLst/>
              </a:prstGeom>
              <a:noFill/>
              <a:ln cap="flat" cmpd="sng" w="38100">
                <a:solidFill>
                  <a:srgbClr val="8DC63F"/>
                </a:solidFill>
                <a:prstDash val="solid"/>
                <a:round/>
                <a:headEnd len="sm" w="sm" type="none"/>
                <a:tailEnd len="sm" w="sm" type="none"/>
              </a:ln>
            </p:spPr>
          </p:cxnSp>
          <p:sp>
            <p:nvSpPr>
              <p:cNvPr id="57" name="Google Shape;57;p13"/>
              <p:cNvSpPr txBox="1"/>
              <p:nvPr/>
            </p:nvSpPr>
            <p:spPr>
              <a:xfrm>
                <a:off x="5582510" y="474499"/>
                <a:ext cx="7016400" cy="14637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2A4893"/>
                  </a:buClr>
                  <a:buSzPts val="2400"/>
                  <a:buFont typeface="Arial"/>
                  <a:buNone/>
                </a:pPr>
                <a:r>
                  <a:rPr b="1" lang="en" sz="2400">
                    <a:solidFill>
                      <a:srgbClr val="2A4893"/>
                    </a:solidFill>
                  </a:rPr>
                  <a:t>Dynamical control of single leg using Physics Informed AI</a:t>
                </a:r>
                <a:endParaRPr/>
              </a:p>
            </p:txBody>
          </p:sp>
          <p:pic>
            <p:nvPicPr>
              <p:cNvPr id="58" name="Google Shape;58;p13"/>
              <p:cNvPicPr preferRelativeResize="0"/>
              <p:nvPr/>
            </p:nvPicPr>
            <p:blipFill rotWithShape="1">
              <a:blip r:embed="rId3">
                <a:alphaModFix/>
              </a:blip>
              <a:srcRect b="0" l="0" r="0" t="0"/>
              <a:stretch/>
            </p:blipFill>
            <p:spPr>
              <a:xfrm>
                <a:off x="8595759" y="2009439"/>
                <a:ext cx="989827" cy="961944"/>
              </a:xfrm>
              <a:prstGeom prst="rect">
                <a:avLst/>
              </a:prstGeom>
              <a:noFill/>
              <a:ln>
                <a:noFill/>
              </a:ln>
            </p:spPr>
          </p:pic>
          <p:cxnSp>
            <p:nvCxnSpPr>
              <p:cNvPr id="59" name="Google Shape;59;p13"/>
              <p:cNvCxnSpPr/>
              <p:nvPr/>
            </p:nvCxnSpPr>
            <p:spPr>
              <a:xfrm>
                <a:off x="7094448" y="1374533"/>
                <a:ext cx="3992400" cy="0"/>
              </a:xfrm>
              <a:prstGeom prst="straightConnector1">
                <a:avLst/>
              </a:prstGeom>
              <a:noFill/>
              <a:ln cap="flat" cmpd="sng" w="38100">
                <a:solidFill>
                  <a:srgbClr val="8DC63F"/>
                </a:solidFill>
                <a:prstDash val="solid"/>
                <a:round/>
                <a:headEnd len="sm" w="sm" type="none"/>
                <a:tailEnd len="sm" w="sm" type="none"/>
              </a:ln>
            </p:spPr>
          </p:cxnSp>
          <p:sp>
            <p:nvSpPr>
              <p:cNvPr id="60" name="Google Shape;60;p13"/>
              <p:cNvSpPr txBox="1"/>
              <p:nvPr/>
            </p:nvSpPr>
            <p:spPr>
              <a:xfrm>
                <a:off x="6617382" y="3897856"/>
                <a:ext cx="5344500" cy="381900"/>
              </a:xfrm>
              <a:prstGeom prst="rect">
                <a:avLst/>
              </a:prstGeom>
              <a:noFill/>
              <a:ln>
                <a:noFill/>
              </a:ln>
            </p:spPr>
            <p:txBody>
              <a:bodyPr anchorCtr="0" anchor="t" bIns="45700" lIns="0" spcFirstLastPara="1" rIns="91425" wrap="square" tIns="45700">
                <a:normAutofit lnSpcReduction="10000"/>
              </a:bodyPr>
              <a:lstStyle/>
              <a:p>
                <a:pPr indent="0" lvl="0" marL="0" marR="0" rtl="0" algn="ctr">
                  <a:lnSpc>
                    <a:spcPct val="100000"/>
                  </a:lnSpc>
                  <a:spcBef>
                    <a:spcPts val="0"/>
                  </a:spcBef>
                  <a:spcAft>
                    <a:spcPts val="0"/>
                  </a:spcAft>
                  <a:buClr>
                    <a:srgbClr val="FFFFFF"/>
                  </a:buClr>
                  <a:buSzPts val="2000"/>
                  <a:buFont typeface="Arial"/>
                  <a:buNone/>
                </a:pPr>
                <a:r>
                  <a:t/>
                </a:r>
                <a:endParaRPr b="0" i="0" sz="2000" u="sng" cap="none" strike="noStrike">
                  <a:solidFill>
                    <a:srgbClr val="2A4893"/>
                  </a:solidFill>
                  <a:latin typeface="Quattrocento Sans"/>
                  <a:ea typeface="Quattrocento Sans"/>
                  <a:cs typeface="Quattrocento Sans"/>
                  <a:sym typeface="Quattrocento Sans"/>
                </a:endParaRPr>
              </a:p>
            </p:txBody>
          </p:sp>
        </p:grpSp>
        <p:sp>
          <p:nvSpPr>
            <p:cNvPr id="61" name="Google Shape;61;p13"/>
            <p:cNvSpPr txBox="1"/>
            <p:nvPr/>
          </p:nvSpPr>
          <p:spPr>
            <a:xfrm>
              <a:off x="6641147" y="2917956"/>
              <a:ext cx="3749700" cy="1477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 sz="1800" u="none" strike="noStrike">
                  <a:solidFill>
                    <a:srgbClr val="000000"/>
                  </a:solidFill>
                  <a:latin typeface="Garamond"/>
                  <a:ea typeface="Garamond"/>
                  <a:cs typeface="Garamond"/>
                  <a:sym typeface="Garamond"/>
                </a:rPr>
                <a:t>By:</a:t>
              </a:r>
              <a:endParaRPr/>
            </a:p>
            <a:p>
              <a:pPr indent="0" lvl="0" marL="0" marR="0" rtl="0" algn="ctr">
                <a:spcBef>
                  <a:spcPts val="0"/>
                </a:spcBef>
                <a:spcAft>
                  <a:spcPts val="0"/>
                </a:spcAft>
                <a:buNone/>
              </a:pPr>
              <a:r>
                <a:rPr lang="en" sz="1800">
                  <a:latin typeface="Garamond"/>
                  <a:ea typeface="Garamond"/>
                  <a:cs typeface="Garamond"/>
                  <a:sym typeface="Garamond"/>
                </a:rPr>
                <a:t>Shivansh Pandey</a:t>
              </a:r>
              <a:endParaRPr sz="1800">
                <a:latin typeface="Garamond"/>
                <a:ea typeface="Garamond"/>
                <a:cs typeface="Garamond"/>
                <a:sym typeface="Garamond"/>
              </a:endParaRPr>
            </a:p>
            <a:p>
              <a:pPr indent="0" lvl="0" marL="0" marR="0" rtl="0" algn="ctr">
                <a:spcBef>
                  <a:spcPts val="0"/>
                </a:spcBef>
                <a:spcAft>
                  <a:spcPts val="0"/>
                </a:spcAft>
                <a:buNone/>
              </a:pPr>
              <a:r>
                <a:t/>
              </a:r>
              <a:endParaRPr sz="1800">
                <a:latin typeface="Garamond"/>
                <a:ea typeface="Garamond"/>
                <a:cs typeface="Garamond"/>
                <a:sym typeface="Garamond"/>
              </a:endParaRPr>
            </a:p>
            <a:p>
              <a:pPr indent="0" lvl="0" marL="0" rtl="0" algn="ctr">
                <a:spcBef>
                  <a:spcPts val="0"/>
                </a:spcBef>
                <a:spcAft>
                  <a:spcPts val="0"/>
                </a:spcAft>
                <a:buNone/>
              </a:pPr>
              <a:r>
                <a:rPr i="1" lang="en" sz="1800">
                  <a:solidFill>
                    <a:schemeClr val="dk1"/>
                  </a:solidFill>
                  <a:latin typeface="Garamond"/>
                  <a:ea typeface="Garamond"/>
                  <a:cs typeface="Garamond"/>
                  <a:sym typeface="Garamond"/>
                </a:rPr>
                <a:t>Supervisor:</a:t>
              </a:r>
              <a:endParaRPr i="1" sz="1800">
                <a:solidFill>
                  <a:schemeClr val="dk1"/>
                </a:solidFill>
                <a:latin typeface="Garamond"/>
                <a:ea typeface="Garamond"/>
                <a:cs typeface="Garamond"/>
                <a:sym typeface="Garamond"/>
              </a:endParaRPr>
            </a:p>
            <a:p>
              <a:pPr indent="0" lvl="0" marL="0" rtl="0" algn="ctr">
                <a:spcBef>
                  <a:spcPts val="0"/>
                </a:spcBef>
                <a:spcAft>
                  <a:spcPts val="0"/>
                </a:spcAft>
                <a:buClr>
                  <a:schemeClr val="dk1"/>
                </a:buClr>
                <a:buFont typeface="Arial"/>
                <a:buNone/>
              </a:pPr>
              <a:r>
                <a:rPr i="1" lang="en" sz="1800">
                  <a:solidFill>
                    <a:schemeClr val="dk1"/>
                  </a:solidFill>
                  <a:latin typeface="Garamond"/>
                  <a:ea typeface="Garamond"/>
                  <a:cs typeface="Garamond"/>
                  <a:sym typeface="Garamond"/>
                </a:rPr>
                <a:t>Professor Shakti S. Gupta</a:t>
              </a:r>
              <a:endParaRPr i="1" sz="1800">
                <a:solidFill>
                  <a:schemeClr val="dk1"/>
                </a:solidFill>
                <a:latin typeface="Garamond"/>
                <a:ea typeface="Garamond"/>
                <a:cs typeface="Garamond"/>
                <a:sym typeface="Garamon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2"/>
          <p:cNvPicPr preferRelativeResize="0"/>
          <p:nvPr/>
        </p:nvPicPr>
        <p:blipFill rotWithShape="1">
          <a:blip r:embed="rId3">
            <a:alphaModFix/>
          </a:blip>
          <a:srcRect b="0" l="0" r="0" t="0"/>
          <a:stretch/>
        </p:blipFill>
        <p:spPr>
          <a:xfrm>
            <a:off x="3317325" y="1152475"/>
            <a:ext cx="5826676" cy="3012663"/>
          </a:xfrm>
          <a:prstGeom prst="rect">
            <a:avLst/>
          </a:prstGeom>
          <a:noFill/>
          <a:ln>
            <a:noFill/>
          </a:ln>
        </p:spPr>
      </p:pic>
      <p:pic>
        <p:nvPicPr>
          <p:cNvPr id="128" name="Google Shape;128;p22"/>
          <p:cNvPicPr preferRelativeResize="0"/>
          <p:nvPr/>
        </p:nvPicPr>
        <p:blipFill>
          <a:blip r:embed="rId4">
            <a:alphaModFix/>
          </a:blip>
          <a:stretch>
            <a:fillRect/>
          </a:stretch>
        </p:blipFill>
        <p:spPr>
          <a:xfrm>
            <a:off x="311700" y="1152475"/>
            <a:ext cx="2530101" cy="2074688"/>
          </a:xfrm>
          <a:prstGeom prst="rect">
            <a:avLst/>
          </a:prstGeom>
          <a:noFill/>
          <a:ln>
            <a:noFill/>
          </a:ln>
        </p:spPr>
      </p:pic>
      <p:pic>
        <p:nvPicPr>
          <p:cNvPr id="129" name="Google Shape;129;p22"/>
          <p:cNvPicPr preferRelativeResize="0"/>
          <p:nvPr/>
        </p:nvPicPr>
        <p:blipFill>
          <a:blip r:embed="rId5">
            <a:alphaModFix/>
          </a:blip>
          <a:stretch>
            <a:fillRect/>
          </a:stretch>
        </p:blipFill>
        <p:spPr>
          <a:xfrm>
            <a:off x="311700" y="3217302"/>
            <a:ext cx="3005625" cy="1816099"/>
          </a:xfrm>
          <a:prstGeom prst="rect">
            <a:avLst/>
          </a:prstGeom>
          <a:noFill/>
          <a:ln>
            <a:noFill/>
          </a:ln>
        </p:spPr>
      </p:pic>
      <p:pic>
        <p:nvPicPr>
          <p:cNvPr id="130" name="Google Shape;130;p22"/>
          <p:cNvPicPr preferRelativeResize="0"/>
          <p:nvPr/>
        </p:nvPicPr>
        <p:blipFill>
          <a:blip r:embed="rId6">
            <a:alphaModFix/>
          </a:blip>
          <a:stretch>
            <a:fillRect/>
          </a:stretch>
        </p:blipFill>
        <p:spPr>
          <a:xfrm>
            <a:off x="4154213" y="4165138"/>
            <a:ext cx="4152900" cy="77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(offline control evaluation)</a:t>
            </a:r>
            <a:endParaRPr/>
          </a:p>
        </p:txBody>
      </p:sp>
      <p:sp>
        <p:nvSpPr>
          <p:cNvPr id="136" name="Google Shape;136;p23"/>
          <p:cNvSpPr txBox="1"/>
          <p:nvPr>
            <p:ph idx="1" type="body"/>
          </p:nvPr>
        </p:nvSpPr>
        <p:spPr>
          <a:xfrm>
            <a:off x="311700" y="1570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a:t>
            </a:r>
            <a:r>
              <a:rPr lang="en"/>
              <a:t>nly for the passive joint DeLaN performs slightly worse due to the noise.</a:t>
            </a:r>
            <a:endParaRPr/>
          </a:p>
          <a:p>
            <a:pPr indent="0" lvl="0" marL="0" rtl="0" algn="l">
              <a:spcBef>
                <a:spcPts val="1200"/>
              </a:spcBef>
              <a:spcAft>
                <a:spcPts val="0"/>
              </a:spcAft>
              <a:buNone/>
            </a:pPr>
            <a:r>
              <a:rPr lang="en"/>
              <a:t>For every other case it performed better or equivalent to system identification and analytical model.</a:t>
            </a:r>
            <a:endParaRPr/>
          </a:p>
          <a:p>
            <a:pPr indent="0" lvl="0" marL="0" rtl="0" algn="l">
              <a:spcBef>
                <a:spcPts val="1200"/>
              </a:spcBef>
              <a:spcAft>
                <a:spcPts val="1200"/>
              </a:spcAft>
              <a:buNone/>
            </a:pPr>
            <a:r>
              <a:t/>
            </a:r>
            <a:endParaRPr/>
          </a:p>
        </p:txBody>
      </p:sp>
      <p:pic>
        <p:nvPicPr>
          <p:cNvPr id="137" name="Google Shape;137;p23"/>
          <p:cNvPicPr preferRelativeResize="0"/>
          <p:nvPr/>
        </p:nvPicPr>
        <p:blipFill rotWithShape="1">
          <a:blip r:embed="rId3">
            <a:alphaModFix/>
          </a:blip>
          <a:srcRect b="0" l="0" r="941" t="0"/>
          <a:stretch/>
        </p:blipFill>
        <p:spPr>
          <a:xfrm>
            <a:off x="2089950" y="2571750"/>
            <a:ext cx="4964100" cy="240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ctrTitle"/>
          </p:nvPr>
        </p:nvSpPr>
        <p:spPr>
          <a:xfrm>
            <a:off x="307408" y="-7295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Deep Lagrangian Networks: </a:t>
            </a:r>
            <a:endParaRPr/>
          </a:p>
        </p:txBody>
      </p:sp>
      <p:sp>
        <p:nvSpPr>
          <p:cNvPr id="143" name="Google Shape;143;p24"/>
          <p:cNvSpPr txBox="1"/>
          <p:nvPr>
            <p:ph idx="1" type="subTitle"/>
          </p:nvPr>
        </p:nvSpPr>
        <p:spPr>
          <a:xfrm>
            <a:off x="307400" y="16251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Using Physics as Model Prior for Deep Learning </a:t>
            </a:r>
            <a:endParaRPr/>
          </a:p>
        </p:txBody>
      </p:sp>
      <p:sp>
        <p:nvSpPr>
          <p:cNvPr id="144" name="Google Shape;144;p24"/>
          <p:cNvSpPr txBox="1"/>
          <p:nvPr/>
        </p:nvSpPr>
        <p:spPr>
          <a:xfrm>
            <a:off x="1094450" y="4511425"/>
            <a:ext cx="69465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Lutter, M., Ritter, C., Peters, J., Science, C., Universit, T., Hochschulstr, D., Networks, D. L., Mechanics, L., &amp; Mechanics, L. (2019). Published as a conference paper at ICLR 2019. 1–17.</a:t>
            </a:r>
            <a:endParaRPr sz="900">
              <a:solidFill>
                <a:schemeClr val="dk2"/>
              </a:solidFill>
            </a:endParaRPr>
          </a:p>
        </p:txBody>
      </p:sp>
      <p:pic>
        <p:nvPicPr>
          <p:cNvPr id="145" name="Google Shape;145;p24"/>
          <p:cNvPicPr preferRelativeResize="0"/>
          <p:nvPr/>
        </p:nvPicPr>
        <p:blipFill>
          <a:blip r:embed="rId3">
            <a:alphaModFix/>
          </a:blip>
          <a:stretch>
            <a:fillRect/>
          </a:stretch>
        </p:blipFill>
        <p:spPr>
          <a:xfrm>
            <a:off x="1823799" y="2227075"/>
            <a:ext cx="5496400" cy="214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435925" y="131725"/>
            <a:ext cx="8520600" cy="48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Forward model -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Inverse model-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 is mass matrix simplified as-</a:t>
            </a:r>
            <a:endParaRPr/>
          </a:p>
          <a:p>
            <a:pPr indent="0" lvl="0" marL="0" rtl="0" algn="l">
              <a:spcBef>
                <a:spcPts val="1200"/>
              </a:spcBef>
              <a:spcAft>
                <a:spcPts val="0"/>
              </a:spcAft>
              <a:buNone/>
            </a:pPr>
            <a:r>
              <a:rPr lang="en"/>
              <a:t>                                                         (L is lower triangular matrix) </a:t>
            </a:r>
            <a:endParaRPr/>
          </a:p>
          <a:p>
            <a:pPr indent="0" lvl="0" marL="0" rtl="0" algn="l">
              <a:spcBef>
                <a:spcPts val="1200"/>
              </a:spcBef>
              <a:spcAft>
                <a:spcPts val="1200"/>
              </a:spcAft>
              <a:buClr>
                <a:schemeClr val="dk1"/>
              </a:buClr>
              <a:buSzPts val="1100"/>
              <a:buFont typeface="Arial"/>
              <a:buNone/>
            </a:pPr>
            <a:r>
              <a:rPr lang="en"/>
              <a:t>.</a:t>
            </a:r>
            <a:endParaRPr/>
          </a:p>
        </p:txBody>
      </p:sp>
      <p:pic>
        <p:nvPicPr>
          <p:cNvPr id="151" name="Google Shape;151;p25"/>
          <p:cNvPicPr preferRelativeResize="0"/>
          <p:nvPr/>
        </p:nvPicPr>
        <p:blipFill>
          <a:blip r:embed="rId3">
            <a:alphaModFix/>
          </a:blip>
          <a:stretch>
            <a:fillRect/>
          </a:stretch>
        </p:blipFill>
        <p:spPr>
          <a:xfrm>
            <a:off x="2248038" y="-12"/>
            <a:ext cx="5305425" cy="1114425"/>
          </a:xfrm>
          <a:prstGeom prst="rect">
            <a:avLst/>
          </a:prstGeom>
          <a:noFill/>
          <a:ln>
            <a:noFill/>
          </a:ln>
        </p:spPr>
      </p:pic>
      <p:pic>
        <p:nvPicPr>
          <p:cNvPr id="152" name="Google Shape;152;p25"/>
          <p:cNvPicPr preferRelativeResize="0"/>
          <p:nvPr/>
        </p:nvPicPr>
        <p:blipFill>
          <a:blip r:embed="rId4">
            <a:alphaModFix/>
          </a:blip>
          <a:stretch>
            <a:fillRect/>
          </a:stretch>
        </p:blipFill>
        <p:spPr>
          <a:xfrm>
            <a:off x="2114688" y="1234688"/>
            <a:ext cx="5438775" cy="828675"/>
          </a:xfrm>
          <a:prstGeom prst="rect">
            <a:avLst/>
          </a:prstGeom>
          <a:noFill/>
          <a:ln>
            <a:noFill/>
          </a:ln>
        </p:spPr>
      </p:pic>
      <p:pic>
        <p:nvPicPr>
          <p:cNvPr id="153" name="Google Shape;153;p25"/>
          <p:cNvPicPr preferRelativeResize="0"/>
          <p:nvPr/>
        </p:nvPicPr>
        <p:blipFill>
          <a:blip r:embed="rId5">
            <a:alphaModFix/>
          </a:blip>
          <a:stretch>
            <a:fillRect/>
          </a:stretch>
        </p:blipFill>
        <p:spPr>
          <a:xfrm>
            <a:off x="3705150" y="2095575"/>
            <a:ext cx="4685625" cy="476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2R robot training</a:t>
            </a:r>
            <a:endParaRPr/>
          </a:p>
        </p:txBody>
      </p:sp>
      <p:sp>
        <p:nvSpPr>
          <p:cNvPr id="159" name="Google Shape;159;p26"/>
          <p:cNvSpPr txBox="1"/>
          <p:nvPr>
            <p:ph idx="1" type="body"/>
          </p:nvPr>
        </p:nvSpPr>
        <p:spPr>
          <a:xfrm>
            <a:off x="311700" y="1163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Tff is returned from the network</a:t>
            </a:r>
            <a:endParaRPr/>
          </a:p>
          <a:p>
            <a:pPr indent="0" lvl="0" marL="0" rtl="0" algn="l">
              <a:spcBef>
                <a:spcPts val="1200"/>
              </a:spcBef>
              <a:spcAft>
                <a:spcPts val="1200"/>
              </a:spcAft>
              <a:buNone/>
            </a:pPr>
            <a:r>
              <a:rPr lang="en"/>
              <a:t>Control Law implemented (Torque values are updated at 200 Hz frequency)</a:t>
            </a:r>
            <a:endParaRPr/>
          </a:p>
        </p:txBody>
      </p:sp>
      <p:pic>
        <p:nvPicPr>
          <p:cNvPr id="160" name="Google Shape;160;p26"/>
          <p:cNvPicPr preferRelativeResize="0"/>
          <p:nvPr/>
        </p:nvPicPr>
        <p:blipFill>
          <a:blip r:embed="rId3">
            <a:alphaModFix/>
          </a:blip>
          <a:stretch>
            <a:fillRect/>
          </a:stretch>
        </p:blipFill>
        <p:spPr>
          <a:xfrm>
            <a:off x="1971350" y="2370250"/>
            <a:ext cx="5201307" cy="269825"/>
          </a:xfrm>
          <a:prstGeom prst="rect">
            <a:avLst/>
          </a:prstGeom>
          <a:noFill/>
          <a:ln>
            <a:noFill/>
          </a:ln>
        </p:spPr>
      </p:pic>
      <p:pic>
        <p:nvPicPr>
          <p:cNvPr id="161" name="Google Shape;161;p26"/>
          <p:cNvPicPr preferRelativeResize="0"/>
          <p:nvPr/>
        </p:nvPicPr>
        <p:blipFill>
          <a:blip r:embed="rId4">
            <a:alphaModFix/>
          </a:blip>
          <a:stretch>
            <a:fillRect/>
          </a:stretch>
        </p:blipFill>
        <p:spPr>
          <a:xfrm>
            <a:off x="371475" y="2695563"/>
            <a:ext cx="8401050" cy="244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result</a:t>
            </a:r>
            <a:endParaRPr/>
          </a:p>
        </p:txBody>
      </p:sp>
      <p:sp>
        <p:nvSpPr>
          <p:cNvPr id="167" name="Google Shape;16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7"/>
          <p:cNvPicPr preferRelativeResize="0"/>
          <p:nvPr/>
        </p:nvPicPr>
        <p:blipFill>
          <a:blip r:embed="rId3">
            <a:alphaModFix/>
          </a:blip>
          <a:stretch>
            <a:fillRect/>
          </a:stretch>
        </p:blipFill>
        <p:spPr>
          <a:xfrm>
            <a:off x="1841175" y="2921876"/>
            <a:ext cx="5461650" cy="1748176"/>
          </a:xfrm>
          <a:prstGeom prst="rect">
            <a:avLst/>
          </a:prstGeom>
          <a:noFill/>
          <a:ln>
            <a:noFill/>
          </a:ln>
        </p:spPr>
      </p:pic>
      <p:pic>
        <p:nvPicPr>
          <p:cNvPr id="169" name="Google Shape;169;p27"/>
          <p:cNvPicPr preferRelativeResize="0"/>
          <p:nvPr/>
        </p:nvPicPr>
        <p:blipFill>
          <a:blip r:embed="rId3">
            <a:alphaModFix/>
          </a:blip>
          <a:stretch>
            <a:fillRect/>
          </a:stretch>
        </p:blipFill>
        <p:spPr>
          <a:xfrm>
            <a:off x="0" y="1172322"/>
            <a:ext cx="9144001" cy="33767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for various n_dof</a:t>
            </a:r>
            <a:endParaRPr/>
          </a:p>
        </p:txBody>
      </p:sp>
      <p:sp>
        <p:nvSpPr>
          <p:cNvPr id="175" name="Google Shape;17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8"/>
          <p:cNvPicPr preferRelativeResize="0"/>
          <p:nvPr/>
        </p:nvPicPr>
        <p:blipFill>
          <a:blip r:embed="rId3">
            <a:alphaModFix/>
          </a:blip>
          <a:stretch>
            <a:fillRect/>
          </a:stretch>
        </p:blipFill>
        <p:spPr>
          <a:xfrm>
            <a:off x="311700" y="1152475"/>
            <a:ext cx="8627608" cy="3867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Lagrangian Neural Networks</a:t>
            </a:r>
            <a:endParaRPr/>
          </a:p>
        </p:txBody>
      </p:sp>
      <p:sp>
        <p:nvSpPr>
          <p:cNvPr id="182" name="Google Shape;182;p29"/>
          <p:cNvSpPr txBox="1"/>
          <p:nvPr/>
        </p:nvSpPr>
        <p:spPr>
          <a:xfrm>
            <a:off x="267250" y="4638700"/>
            <a:ext cx="86856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Cranmer, M., Greydanus, S., Hoyer, S., Battaglia, P., &amp; Spergel, D. (n.d.). Agrangian eural etworks. 1–9.</a:t>
            </a:r>
            <a:endParaRPr sz="13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126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Overview</a:t>
            </a:r>
            <a:endParaRPr/>
          </a:p>
        </p:txBody>
      </p:sp>
      <p:sp>
        <p:nvSpPr>
          <p:cNvPr id="188" name="Google Shape;188;p30"/>
          <p:cNvSpPr txBox="1"/>
          <p:nvPr>
            <p:ph idx="1" type="body"/>
          </p:nvPr>
        </p:nvSpPr>
        <p:spPr>
          <a:xfrm>
            <a:off x="311700" y="61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Lagrangian through neural network and then feeding this to the Euler Lagrangian equation to get q double dot or required torques</a:t>
            </a:r>
            <a:endParaRPr/>
          </a:p>
          <a:p>
            <a:pPr indent="0" lvl="0" marL="0" rtl="0" algn="l">
              <a:spcBef>
                <a:spcPts val="1200"/>
              </a:spcBef>
              <a:spcAft>
                <a:spcPts val="1200"/>
              </a:spcAft>
              <a:buNone/>
            </a:pPr>
            <a:r>
              <a:t/>
            </a:r>
            <a:endParaRPr/>
          </a:p>
        </p:txBody>
      </p:sp>
      <p:pic>
        <p:nvPicPr>
          <p:cNvPr id="189" name="Google Shape;189;p30"/>
          <p:cNvPicPr preferRelativeResize="0"/>
          <p:nvPr/>
        </p:nvPicPr>
        <p:blipFill>
          <a:blip r:embed="rId3">
            <a:alphaModFix/>
          </a:blip>
          <a:stretch>
            <a:fillRect/>
          </a:stretch>
        </p:blipFill>
        <p:spPr>
          <a:xfrm>
            <a:off x="484687" y="1351100"/>
            <a:ext cx="8174625" cy="379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Double Pendulum</a:t>
            </a:r>
            <a:endParaRPr/>
          </a:p>
        </p:txBody>
      </p:sp>
      <p:sp>
        <p:nvSpPr>
          <p:cNvPr id="195" name="Google Shape;195;p31"/>
          <p:cNvSpPr txBox="1"/>
          <p:nvPr>
            <p:ph idx="1" type="body"/>
          </p:nvPr>
        </p:nvSpPr>
        <p:spPr>
          <a:xfrm>
            <a:off x="237025" y="572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LNN almost exactly conserved the true energy over time, whereas the baseline did not. Averaging over 40 random initial conditions with 100 time steps each, the mean energy discrepancy between the true total energy and predicted was 8% and 0.4% of the max potential energy for the baseline and LNN models. </a:t>
            </a:r>
            <a:endParaRPr/>
          </a:p>
          <a:p>
            <a:pPr indent="0" lvl="0" marL="0" rtl="0" algn="l">
              <a:spcBef>
                <a:spcPts val="1200"/>
              </a:spcBef>
              <a:spcAft>
                <a:spcPts val="1200"/>
              </a:spcAft>
              <a:buNone/>
            </a:pPr>
            <a:r>
              <a:t/>
            </a:r>
            <a:endParaRPr/>
          </a:p>
        </p:txBody>
      </p:sp>
      <p:pic>
        <p:nvPicPr>
          <p:cNvPr id="196" name="Google Shape;196;p31"/>
          <p:cNvPicPr preferRelativeResize="0"/>
          <p:nvPr/>
        </p:nvPicPr>
        <p:blipFill>
          <a:blip r:embed="rId3">
            <a:alphaModFix/>
          </a:blip>
          <a:stretch>
            <a:fillRect/>
          </a:stretch>
        </p:blipFill>
        <p:spPr>
          <a:xfrm>
            <a:off x="321875" y="1901667"/>
            <a:ext cx="8520601" cy="3299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Literature review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with DeLaN</a:t>
            </a:r>
            <a:endParaRPr/>
          </a:p>
        </p:txBody>
      </p:sp>
      <p:sp>
        <p:nvSpPr>
          <p:cNvPr id="202" name="Google Shape;202;p32"/>
          <p:cNvSpPr txBox="1"/>
          <p:nvPr>
            <p:ph idx="1" type="body"/>
          </p:nvPr>
        </p:nvSpPr>
        <p:spPr>
          <a:xfrm>
            <a:off x="311700" y="57270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DeLaN. A closely related previous work is “Deep Lagrangian Networks”, or DeLaN (Lutter et al., 2019), in which the authors show how to learn specific types of Lagrangian systems. They assume that the kinetic energy is an inner product of the velocity: T = ˙q TMq˙, where M is a q-dependent positive definite matrix. </a:t>
            </a:r>
            <a:r>
              <a:rPr lang="en">
                <a:highlight>
                  <a:srgbClr val="FFFF00"/>
                </a:highlight>
              </a:rPr>
              <a:t>This approach works well for rigid body dynamics, which includes many systems encountered in robotics.</a:t>
            </a:r>
            <a:r>
              <a:rPr lang="en"/>
              <a:t> However, many systems do not have this kinetic energy, including, for example, a charged particle in a magnetic field, and a fast-moving object in special relativity. Other Lagrangian-based approaches include Gupta et al. (2019); Qin (2019). </a:t>
            </a:r>
            <a:endParaRPr/>
          </a:p>
          <a:p>
            <a:pPr indent="0" lvl="0" marL="0" rtl="0" algn="l">
              <a:spcBef>
                <a:spcPts val="1200"/>
              </a:spcBef>
              <a:spcAft>
                <a:spcPts val="1200"/>
              </a:spcAft>
              <a:buNone/>
            </a:pPr>
            <a:r>
              <a:t/>
            </a:r>
            <a:endParaRPr/>
          </a:p>
        </p:txBody>
      </p:sp>
      <p:pic>
        <p:nvPicPr>
          <p:cNvPr id="203" name="Google Shape;203;p32"/>
          <p:cNvPicPr preferRelativeResize="0"/>
          <p:nvPr/>
        </p:nvPicPr>
        <p:blipFill>
          <a:blip r:embed="rId3">
            <a:alphaModFix/>
          </a:blip>
          <a:stretch>
            <a:fillRect/>
          </a:stretch>
        </p:blipFill>
        <p:spPr>
          <a:xfrm>
            <a:off x="311700" y="3289619"/>
            <a:ext cx="8520601" cy="18538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Michael Lutter repository</a:t>
            </a:r>
            <a:endParaRPr/>
          </a:p>
        </p:txBody>
      </p:sp>
      <p:sp>
        <p:nvSpPr>
          <p:cNvPr id="209" name="Google Shape;209;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https://github.com/milutter/deep_lagrangian_networks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nvSpPr>
        <p:spPr>
          <a:xfrm>
            <a:off x="542700" y="1017725"/>
            <a:ext cx="8058600" cy="384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Numpy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Matplotlib</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Torch</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Jax</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Dill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Haiku</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Warnings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Time</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
        <p:nvSpPr>
          <p:cNvPr id="215" name="Google Shape;215;p34"/>
          <p:cNvSpPr txBox="1"/>
          <p:nvPr>
            <p:ph type="ctr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Libraries required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and functions</a:t>
            </a:r>
            <a:endParaRPr/>
          </a:p>
        </p:txBody>
      </p:sp>
      <p:sp>
        <p:nvSpPr>
          <p:cNvPr id="221" name="Google Shape;221;p35"/>
          <p:cNvSpPr txBox="1"/>
          <p:nvPr>
            <p:ph idx="1" type="body"/>
          </p:nvPr>
        </p:nvSpPr>
        <p:spPr>
          <a:xfrm>
            <a:off x="311700" y="1152475"/>
            <a:ext cx="8520600" cy="381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Replay memory- </a:t>
            </a:r>
            <a:endParaRPr/>
          </a:p>
          <a:p>
            <a:pPr indent="-342900" lvl="0" marL="457200" rtl="0" algn="l">
              <a:spcBef>
                <a:spcPts val="0"/>
              </a:spcBef>
              <a:spcAft>
                <a:spcPts val="0"/>
              </a:spcAft>
              <a:buSzPts val="1800"/>
              <a:buChar char="●"/>
            </a:pPr>
            <a:r>
              <a:rPr lang="en"/>
              <a:t>load_dataset- load data file for training and testing</a:t>
            </a:r>
            <a:endParaRPr/>
          </a:p>
          <a:p>
            <a:pPr indent="-342900" lvl="0" marL="457200" rtl="0" algn="l">
              <a:spcBef>
                <a:spcPts val="0"/>
              </a:spcBef>
              <a:spcAft>
                <a:spcPts val="0"/>
              </a:spcAft>
              <a:buSzPts val="1800"/>
              <a:buChar char="●"/>
            </a:pPr>
            <a:r>
              <a:rPr lang="en"/>
              <a:t>LowTri - input- n (size of L = nxn) l (l = elements in L) ; Returns L                                                 n= n_dof</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rPr lang="en"/>
              <a:t>     (mass matrix)</a:t>
            </a:r>
            <a:endParaRPr/>
          </a:p>
          <a:p>
            <a:pPr indent="-342900" lvl="0" marL="457200" rtl="0" algn="l">
              <a:spcBef>
                <a:spcPts val="1200"/>
              </a:spcBef>
              <a:spcAft>
                <a:spcPts val="0"/>
              </a:spcAft>
              <a:buSzPts val="1800"/>
              <a:buChar char="●"/>
            </a:pPr>
            <a:r>
              <a:rPr lang="en"/>
              <a:t>Langrangian Layer - input- n_dof, q, qd (q dot), qdd (q double dot), activation, input size</a:t>
            </a:r>
            <a:endParaRPr/>
          </a:p>
          <a:p>
            <a:pPr indent="-342900" lvl="0" marL="457200" rtl="0" algn="l">
              <a:spcBef>
                <a:spcPts val="0"/>
              </a:spcBef>
              <a:spcAft>
                <a:spcPts val="0"/>
              </a:spcAft>
              <a:buSzPts val="1800"/>
              <a:buChar char="●"/>
            </a:pPr>
            <a:r>
              <a:rPr lang="en"/>
              <a:t>Deep Langrangian - input- n_dof, **kwargs (hyperparameters), q, qd (q dot), qdd (q double dot)</a:t>
            </a:r>
            <a:endParaRPr/>
          </a:p>
        </p:txBody>
      </p:sp>
      <p:pic>
        <p:nvPicPr>
          <p:cNvPr id="222" name="Google Shape;222;p35"/>
          <p:cNvPicPr preferRelativeResize="0"/>
          <p:nvPr/>
        </p:nvPicPr>
        <p:blipFill rotWithShape="1">
          <a:blip r:embed="rId3">
            <a:alphaModFix/>
          </a:blip>
          <a:srcRect b="0" l="0" r="45160" t="0"/>
          <a:stretch/>
        </p:blipFill>
        <p:spPr>
          <a:xfrm>
            <a:off x="1590000" y="2455100"/>
            <a:ext cx="2569550" cy="47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6"/>
          <p:cNvPicPr preferRelativeResize="0"/>
          <p:nvPr/>
        </p:nvPicPr>
        <p:blipFill>
          <a:blip r:embed="rId3">
            <a:alphaModFix/>
          </a:blip>
          <a:stretch>
            <a:fillRect/>
          </a:stretch>
        </p:blipFill>
        <p:spPr>
          <a:xfrm>
            <a:off x="1052050" y="2920700"/>
            <a:ext cx="6373924" cy="2307675"/>
          </a:xfrm>
          <a:prstGeom prst="rect">
            <a:avLst/>
          </a:prstGeom>
          <a:noFill/>
          <a:ln>
            <a:noFill/>
          </a:ln>
        </p:spPr>
      </p:pic>
      <p:pic>
        <p:nvPicPr>
          <p:cNvPr id="228" name="Google Shape;228;p36"/>
          <p:cNvPicPr preferRelativeResize="0"/>
          <p:nvPr/>
        </p:nvPicPr>
        <p:blipFill>
          <a:blip r:embed="rId4">
            <a:alphaModFix/>
          </a:blip>
          <a:stretch>
            <a:fillRect/>
          </a:stretch>
        </p:blipFill>
        <p:spPr>
          <a:xfrm>
            <a:off x="1052050" y="2897770"/>
            <a:ext cx="6373927" cy="2245733"/>
          </a:xfrm>
          <a:prstGeom prst="rect">
            <a:avLst/>
          </a:prstGeom>
          <a:noFill/>
          <a:ln>
            <a:noFill/>
          </a:ln>
        </p:spPr>
      </p:pic>
      <p:pic>
        <p:nvPicPr>
          <p:cNvPr id="229" name="Google Shape;229;p36"/>
          <p:cNvPicPr preferRelativeResize="0"/>
          <p:nvPr/>
        </p:nvPicPr>
        <p:blipFill>
          <a:blip r:embed="rId3">
            <a:alphaModFix/>
          </a:blip>
          <a:stretch>
            <a:fillRect/>
          </a:stretch>
        </p:blipFill>
        <p:spPr>
          <a:xfrm>
            <a:off x="723275" y="0"/>
            <a:ext cx="7473745" cy="292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169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in Deep Lagrangian (Class)</a:t>
            </a:r>
            <a:endParaRPr/>
          </a:p>
        </p:txBody>
      </p:sp>
      <p:sp>
        <p:nvSpPr>
          <p:cNvPr id="235" name="Google Shape;235;p37"/>
          <p:cNvSpPr txBox="1"/>
          <p:nvPr>
            <p:ph idx="1" type="body"/>
          </p:nvPr>
        </p:nvSpPr>
        <p:spPr>
          <a:xfrm>
            <a:off x="311700" y="937500"/>
            <a:ext cx="8520600" cy="4206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_init_ - Parameters which are n_width, n_depth, b_init, b_diag_init, w_init,    g_hidden, g_hidden, p_sparse, diagonal_epsilon</a:t>
            </a:r>
            <a:endParaRPr/>
          </a:p>
          <a:p>
            <a:pPr indent="-342900" lvl="0" marL="457200" rtl="0" algn="l">
              <a:spcBef>
                <a:spcPts val="0"/>
              </a:spcBef>
              <a:spcAft>
                <a:spcPts val="0"/>
              </a:spcAft>
              <a:buSzPts val="1800"/>
              <a:buChar char="●"/>
            </a:pPr>
            <a:r>
              <a:rPr lang="en"/>
              <a:t>_dyn_model (q, q_dot, q_double_dot) - Through 3 different layers computes Mass matrix (2 layers used) and g (= derivation of potential energy) and uses these in Euler-Lagrangian equations.                                                     returns- Tau predicted, Mass matrix, Coriolis and centrifugal forces, Mg, Kinetic energy, potential energy, Kinetic energy derivative, potential energy derivative.</a:t>
            </a:r>
            <a:endParaRPr/>
          </a:p>
          <a:p>
            <a:pPr indent="-342900" lvl="0" marL="457200" rtl="0" algn="l">
              <a:spcBef>
                <a:spcPts val="0"/>
              </a:spcBef>
              <a:spcAft>
                <a:spcPts val="0"/>
              </a:spcAft>
              <a:buSzPts val="1800"/>
              <a:buChar char="●"/>
            </a:pPr>
            <a:r>
              <a:rPr lang="en">
                <a:highlight>
                  <a:schemeClr val="accent6"/>
                </a:highlight>
              </a:rPr>
              <a:t>Forward (q, q_dot, q_double_dot) - returns- Tau predicted, derivative of    (K.E. + P.E.)</a:t>
            </a:r>
            <a:endParaRPr>
              <a:highlight>
                <a:schemeClr val="accent6"/>
              </a:highlight>
            </a:endParaRPr>
          </a:p>
          <a:p>
            <a:pPr indent="-342900" lvl="0" marL="457200" rtl="0" algn="l">
              <a:spcBef>
                <a:spcPts val="0"/>
              </a:spcBef>
              <a:spcAft>
                <a:spcPts val="0"/>
              </a:spcAft>
              <a:buSzPts val="1800"/>
              <a:buChar char="●"/>
            </a:pPr>
            <a:r>
              <a:rPr lang="en"/>
              <a:t>For_dyn (q, q_dot, q_double_dot)- returns- Tau predicted</a:t>
            </a:r>
            <a:endParaRPr/>
          </a:p>
          <a:p>
            <a:pPr indent="-342900" lvl="0" marL="457200" rtl="0" algn="l">
              <a:spcBef>
                <a:spcPts val="0"/>
              </a:spcBef>
              <a:spcAft>
                <a:spcPts val="0"/>
              </a:spcAft>
              <a:buSzPts val="1800"/>
              <a:buChar char="●"/>
            </a:pPr>
            <a:r>
              <a:rPr lang="en"/>
              <a:t>Inv_dyn (q, q_dot, q_double_dot)- returns- q double dot predicted</a:t>
            </a:r>
            <a:endParaRPr/>
          </a:p>
          <a:p>
            <a:pPr indent="-342900" lvl="0" marL="457200" rtl="0" algn="l">
              <a:spcBef>
                <a:spcPts val="0"/>
              </a:spcBef>
              <a:spcAft>
                <a:spcPts val="0"/>
              </a:spcAft>
              <a:buSzPts val="1800"/>
              <a:buChar char="●"/>
            </a:pPr>
            <a:r>
              <a:rPr lang="en"/>
              <a:t>Energy (q, q_dot, q_double_dot)- returns- K.E. + P.E.</a:t>
            </a:r>
            <a:endParaRPr/>
          </a:p>
          <a:p>
            <a:pPr indent="-342900" lvl="0" marL="457200" rtl="0" algn="l">
              <a:spcBef>
                <a:spcPts val="0"/>
              </a:spcBef>
              <a:spcAft>
                <a:spcPts val="0"/>
              </a:spcAft>
              <a:buSzPts val="1800"/>
              <a:buChar char="●"/>
            </a:pPr>
            <a:r>
              <a:rPr lang="en"/>
              <a:t>Energy_dot (q, q_dot, q_double_dot)- returns- derivative of (K.E. + P.E.)</a:t>
            </a:r>
            <a:endParaRPr/>
          </a:p>
        </p:txBody>
      </p:sp>
      <p:pic>
        <p:nvPicPr>
          <p:cNvPr id="236" name="Google Shape;236;p37"/>
          <p:cNvPicPr preferRelativeResize="0"/>
          <p:nvPr/>
        </p:nvPicPr>
        <p:blipFill>
          <a:blip r:embed="rId3">
            <a:alphaModFix/>
          </a:blip>
          <a:stretch>
            <a:fillRect/>
          </a:stretch>
        </p:blipFill>
        <p:spPr>
          <a:xfrm>
            <a:off x="4689575" y="2133500"/>
            <a:ext cx="1548374" cy="36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N_dof = 2</a:t>
            </a:r>
            <a:endParaRPr/>
          </a:p>
          <a:p>
            <a:pPr indent="0" lvl="0" marL="0" rtl="0" algn="l">
              <a:spcBef>
                <a:spcPts val="1200"/>
              </a:spcBef>
              <a:spcAft>
                <a:spcPts val="0"/>
              </a:spcAft>
              <a:buNone/>
            </a:pPr>
            <a:r>
              <a:rPr lang="en"/>
              <a:t>Training data- train_labels, train_qp, train_qv, train_qa, train_p, train_pd, train_tau</a:t>
            </a:r>
            <a:endParaRPr/>
          </a:p>
          <a:p>
            <a:pPr indent="0" lvl="0" marL="0" rtl="0" algn="l">
              <a:spcBef>
                <a:spcPts val="1200"/>
              </a:spcBef>
              <a:spcAft>
                <a:spcPts val="0"/>
              </a:spcAft>
              <a:buNone/>
            </a:pPr>
            <a:r>
              <a:rPr lang="en"/>
              <a:t>Hyper = {.....}  (define hyperparameters for the neural network</a:t>
            </a:r>
            <a:endParaRPr/>
          </a:p>
          <a:p>
            <a:pPr indent="0" lvl="0" marL="0" rtl="0" algn="l">
              <a:spcBef>
                <a:spcPts val="1200"/>
              </a:spcBef>
              <a:spcAft>
                <a:spcPts val="0"/>
              </a:spcAft>
              <a:buNone/>
            </a:pPr>
            <a:r>
              <a:rPr lang="en"/>
              <a:t>Delan_model = DeepLagrangianNetwork(n_dof, **hyper)</a:t>
            </a:r>
            <a:endParaRPr/>
          </a:p>
          <a:p>
            <a:pPr indent="0" lvl="0" marL="0" rtl="0" algn="l">
              <a:spcBef>
                <a:spcPts val="1200"/>
              </a:spcBef>
              <a:spcAft>
                <a:spcPts val="0"/>
              </a:spcAft>
              <a:buNone/>
            </a:pPr>
            <a:r>
              <a:rPr lang="en"/>
              <a:t>optimizer= Adam optimizer</a:t>
            </a:r>
            <a:endParaRPr/>
          </a:p>
          <a:p>
            <a:pPr indent="0" lvl="0" marL="0" rtl="0" algn="l">
              <a:spcBef>
                <a:spcPts val="1200"/>
              </a:spcBef>
              <a:spcAft>
                <a:spcPts val="0"/>
              </a:spcAft>
              <a:buNone/>
            </a:pPr>
            <a:r>
              <a:rPr lang="en"/>
              <a:t>Generate replay memory</a:t>
            </a:r>
            <a:endParaRPr/>
          </a:p>
          <a:p>
            <a:pPr indent="0" lvl="0" marL="0" rtl="0" algn="l">
              <a:spcBef>
                <a:spcPts val="1200"/>
              </a:spcBef>
              <a:spcAft>
                <a:spcPts val="1200"/>
              </a:spcAft>
              <a:buNone/>
            </a:pPr>
            <a:r>
              <a:rPr lang="en"/>
              <a:t>Training Loop-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Loop</a:t>
            </a:r>
            <a:endParaRPr/>
          </a:p>
        </p:txBody>
      </p:sp>
      <p:sp>
        <p:nvSpPr>
          <p:cNvPr id="248" name="Google Shape;24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 Tau predicted and dE/dt predicted from delan_model(q, q_dot, q_double_dot)</a:t>
            </a:r>
            <a:endParaRPr/>
          </a:p>
          <a:p>
            <a:pPr indent="0" lvl="0" marL="0" rtl="0" algn="l">
              <a:spcBef>
                <a:spcPts val="1200"/>
              </a:spcBef>
              <a:spcAft>
                <a:spcPts val="0"/>
              </a:spcAft>
              <a:buNone/>
            </a:pPr>
            <a:r>
              <a:rPr lang="en"/>
              <a:t>E-L differential loss = mean.mse(Tau predicted, Train_tau)</a:t>
            </a:r>
            <a:endParaRPr/>
          </a:p>
          <a:p>
            <a:pPr indent="0" lvl="0" marL="0" rtl="0" algn="l">
              <a:spcBef>
                <a:spcPts val="1200"/>
              </a:spcBef>
              <a:spcAft>
                <a:spcPts val="0"/>
              </a:spcAft>
              <a:buNone/>
            </a:pPr>
            <a:r>
              <a:rPr lang="en"/>
              <a:t>Power conservation loss = mean.mse( dE/dt predicted, dE/dt)</a:t>
            </a:r>
            <a:endParaRPr/>
          </a:p>
          <a:p>
            <a:pPr indent="0" lvl="0" marL="0" rtl="0" algn="l">
              <a:spcBef>
                <a:spcPts val="1200"/>
              </a:spcBef>
              <a:spcAft>
                <a:spcPts val="0"/>
              </a:spcAft>
              <a:buNone/>
            </a:pPr>
            <a:r>
              <a:rPr lang="en"/>
              <a:t>                      [ dE/dt = transpose(q_dot) * train_tau ]</a:t>
            </a:r>
            <a:endParaRPr/>
          </a:p>
          <a:p>
            <a:pPr indent="0" lvl="0" marL="0" rtl="0" algn="l">
              <a:spcBef>
                <a:spcPts val="1200"/>
              </a:spcBef>
              <a:spcAft>
                <a:spcPts val="0"/>
              </a:spcAft>
              <a:buNone/>
            </a:pPr>
            <a:r>
              <a:rPr lang="en"/>
              <a:t>Total loss= E-L differential loss + Power conservation loss</a:t>
            </a:r>
            <a:endParaRPr/>
          </a:p>
          <a:p>
            <a:pPr indent="0" lvl="0" marL="0" rtl="0" algn="l">
              <a:spcBef>
                <a:spcPts val="1200"/>
              </a:spcBef>
              <a:spcAft>
                <a:spcPts val="0"/>
              </a:spcAft>
              <a:buNone/>
            </a:pPr>
            <a:r>
              <a:rPr lang="en"/>
              <a:t>Backpropagate and optimize the network</a:t>
            </a:r>
            <a:endParaRPr/>
          </a:p>
          <a:p>
            <a:pPr indent="0" lvl="0" marL="0" rtl="0" algn="l">
              <a:spcBef>
                <a:spcPts val="1200"/>
              </a:spcBef>
              <a:spcAft>
                <a:spcPts val="1200"/>
              </a:spcAft>
              <a:buNone/>
            </a:pPr>
            <a:r>
              <a:rPr lang="en"/>
              <a:t>Update the predicted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0"/>
          <p:cNvPicPr preferRelativeResize="0"/>
          <p:nvPr/>
        </p:nvPicPr>
        <p:blipFill>
          <a:blip r:embed="rId3">
            <a:alphaModFix/>
          </a:blip>
          <a:stretch>
            <a:fillRect/>
          </a:stretch>
        </p:blipFill>
        <p:spPr>
          <a:xfrm>
            <a:off x="499613" y="287313"/>
            <a:ext cx="8144774" cy="4568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a:t>
            </a:r>
            <a:endParaRPr/>
          </a:p>
        </p:txBody>
      </p:sp>
      <p:sp>
        <p:nvSpPr>
          <p:cNvPr id="259" name="Google Shape;25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data - qp, qv, qa, p, pd, tau, m (mass torque), c (coriolis torque),                                                                  g (gravity torque)</a:t>
            </a:r>
            <a:endParaRPr/>
          </a:p>
          <a:p>
            <a:pPr indent="0" lvl="0" marL="0" rtl="0" algn="l">
              <a:spcBef>
                <a:spcPts val="1200"/>
              </a:spcBef>
              <a:spcAft>
                <a:spcPts val="1200"/>
              </a:spcAft>
              <a:buNone/>
            </a:pPr>
            <a:r>
              <a:t/>
            </a:r>
            <a:endParaRPr/>
          </a:p>
        </p:txBody>
      </p:sp>
      <p:pic>
        <p:nvPicPr>
          <p:cNvPr id="260" name="Google Shape;260;p41"/>
          <p:cNvPicPr preferRelativeResize="0"/>
          <p:nvPr/>
        </p:nvPicPr>
        <p:blipFill>
          <a:blip r:embed="rId3">
            <a:alphaModFix/>
          </a:blip>
          <a:stretch>
            <a:fillRect/>
          </a:stretch>
        </p:blipFill>
        <p:spPr>
          <a:xfrm>
            <a:off x="463525" y="1966200"/>
            <a:ext cx="8216951" cy="292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205658" y="-2227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Cartpole and Furuta control using DeLan 4EC</a:t>
            </a:r>
            <a:endParaRPr/>
          </a:p>
        </p:txBody>
      </p:sp>
      <p:sp>
        <p:nvSpPr>
          <p:cNvPr id="72" name="Google Shape;72;p15"/>
          <p:cNvSpPr txBox="1"/>
          <p:nvPr>
            <p:ph idx="1" type="subTitle"/>
          </p:nvPr>
        </p:nvSpPr>
        <p:spPr>
          <a:xfrm>
            <a:off x="311700" y="17791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Deep lagrangian networks with energy control</a:t>
            </a:r>
            <a:endParaRPr/>
          </a:p>
        </p:txBody>
      </p:sp>
      <p:pic>
        <p:nvPicPr>
          <p:cNvPr id="73" name="Google Shape;73;p15"/>
          <p:cNvPicPr preferRelativeResize="0"/>
          <p:nvPr/>
        </p:nvPicPr>
        <p:blipFill>
          <a:blip r:embed="rId3">
            <a:alphaModFix/>
          </a:blip>
          <a:stretch>
            <a:fillRect/>
          </a:stretch>
        </p:blipFill>
        <p:spPr>
          <a:xfrm>
            <a:off x="2526027" y="2367951"/>
            <a:ext cx="4091942" cy="2298300"/>
          </a:xfrm>
          <a:prstGeom prst="rect">
            <a:avLst/>
          </a:prstGeom>
          <a:noFill/>
          <a:ln>
            <a:noFill/>
          </a:ln>
        </p:spPr>
      </p:pic>
      <p:sp>
        <p:nvSpPr>
          <p:cNvPr id="74" name="Google Shape;74;p15"/>
          <p:cNvSpPr txBox="1"/>
          <p:nvPr/>
        </p:nvSpPr>
        <p:spPr>
          <a:xfrm>
            <a:off x="1507050" y="4712925"/>
            <a:ext cx="6194400" cy="2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Lutter, M., Listmann, K., &amp; Peters, J. (n.d.). control for under-actuated systems.</a:t>
            </a:r>
            <a:endParaRPr sz="13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from test data</a:t>
            </a:r>
            <a:endParaRPr/>
          </a:p>
        </p:txBody>
      </p:sp>
      <p:pic>
        <p:nvPicPr>
          <p:cNvPr id="266" name="Google Shape;266;p42"/>
          <p:cNvPicPr preferRelativeResize="0"/>
          <p:nvPr/>
        </p:nvPicPr>
        <p:blipFill>
          <a:blip r:embed="rId3">
            <a:alphaModFix/>
          </a:blip>
          <a:stretch>
            <a:fillRect/>
          </a:stretch>
        </p:blipFill>
        <p:spPr>
          <a:xfrm>
            <a:off x="913013" y="1085300"/>
            <a:ext cx="7317976"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DeLaN for single leg</a:t>
            </a:r>
            <a:endParaRPr/>
          </a:p>
        </p:txBody>
      </p:sp>
      <p:sp>
        <p:nvSpPr>
          <p:cNvPr id="272" name="Google Shape;27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Built-in python function (calculateInverseDynamics) was used to get training and testing data for torque values.</a:t>
            </a:r>
            <a:endParaRPr/>
          </a:p>
        </p:txBody>
      </p:sp>
      <p:pic>
        <p:nvPicPr>
          <p:cNvPr id="273" name="Google Shape;273;p43"/>
          <p:cNvPicPr preferRelativeResize="0"/>
          <p:nvPr/>
        </p:nvPicPr>
        <p:blipFill>
          <a:blip r:embed="rId3">
            <a:alphaModFix/>
          </a:blip>
          <a:stretch>
            <a:fillRect/>
          </a:stretch>
        </p:blipFill>
        <p:spPr>
          <a:xfrm>
            <a:off x="997000" y="2264124"/>
            <a:ext cx="7149999" cy="2353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results</a:t>
            </a:r>
            <a:endParaRPr/>
          </a:p>
        </p:txBody>
      </p:sp>
      <p:sp>
        <p:nvSpPr>
          <p:cNvPr id="279" name="Google Shape;27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DeLan torque</a:t>
            </a:r>
            <a:endParaRPr/>
          </a:p>
          <a:p>
            <a:pPr indent="0" lvl="0" marL="0" rtl="0" algn="l">
              <a:spcBef>
                <a:spcPts val="1200"/>
              </a:spcBef>
              <a:spcAft>
                <a:spcPts val="0"/>
              </a:spcAft>
              <a:buNone/>
            </a:pPr>
            <a:r>
              <a:rPr lang="en"/>
              <a:t>Simulation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Analytical torque</a:t>
            </a:r>
            <a:endParaRPr/>
          </a:p>
          <a:p>
            <a:pPr indent="0" lvl="0" marL="0" rtl="0" algn="l">
              <a:spcBef>
                <a:spcPts val="1200"/>
              </a:spcBef>
              <a:spcAft>
                <a:spcPts val="1200"/>
              </a:spcAft>
              <a:buNone/>
            </a:pPr>
            <a:r>
              <a:rPr lang="en"/>
              <a:t>simulation</a:t>
            </a:r>
            <a:endParaRPr/>
          </a:p>
        </p:txBody>
      </p:sp>
      <p:pic>
        <p:nvPicPr>
          <p:cNvPr id="280" name="Google Shape;280;p44"/>
          <p:cNvPicPr preferRelativeResize="0"/>
          <p:nvPr/>
        </p:nvPicPr>
        <p:blipFill>
          <a:blip r:embed="rId3">
            <a:alphaModFix/>
          </a:blip>
          <a:stretch>
            <a:fillRect/>
          </a:stretch>
        </p:blipFill>
        <p:spPr>
          <a:xfrm>
            <a:off x="2119000" y="3151940"/>
            <a:ext cx="6713298" cy="1596068"/>
          </a:xfrm>
          <a:prstGeom prst="rect">
            <a:avLst/>
          </a:prstGeom>
          <a:noFill/>
          <a:ln>
            <a:noFill/>
          </a:ln>
        </p:spPr>
      </p:pic>
      <p:pic>
        <p:nvPicPr>
          <p:cNvPr id="281" name="Google Shape;281;p44"/>
          <p:cNvPicPr preferRelativeResize="0"/>
          <p:nvPr/>
        </p:nvPicPr>
        <p:blipFill>
          <a:blip r:embed="rId4">
            <a:alphaModFix/>
          </a:blip>
          <a:stretch>
            <a:fillRect/>
          </a:stretch>
        </p:blipFill>
        <p:spPr>
          <a:xfrm>
            <a:off x="2059850" y="1084250"/>
            <a:ext cx="6772450" cy="2001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DeLaN performance</a:t>
            </a:r>
            <a:endParaRPr/>
          </a:p>
        </p:txBody>
      </p:sp>
      <p:pic>
        <p:nvPicPr>
          <p:cNvPr id="287" name="Google Shape;287;p45"/>
          <p:cNvPicPr preferRelativeResize="0"/>
          <p:nvPr/>
        </p:nvPicPr>
        <p:blipFill>
          <a:blip r:embed="rId3">
            <a:alphaModFix/>
          </a:blip>
          <a:stretch>
            <a:fillRect/>
          </a:stretch>
        </p:blipFill>
        <p:spPr>
          <a:xfrm>
            <a:off x="2328863" y="3674300"/>
            <a:ext cx="4486275" cy="1352550"/>
          </a:xfrm>
          <a:prstGeom prst="rect">
            <a:avLst/>
          </a:prstGeom>
          <a:noFill/>
          <a:ln>
            <a:noFill/>
          </a:ln>
        </p:spPr>
      </p:pic>
      <p:pic>
        <p:nvPicPr>
          <p:cNvPr id="288" name="Google Shape;288;p45"/>
          <p:cNvPicPr preferRelativeResize="0"/>
          <p:nvPr/>
        </p:nvPicPr>
        <p:blipFill>
          <a:blip r:embed="rId4">
            <a:alphaModFix/>
          </a:blip>
          <a:stretch>
            <a:fillRect/>
          </a:stretch>
        </p:blipFill>
        <p:spPr>
          <a:xfrm>
            <a:off x="-12" y="1375722"/>
            <a:ext cx="9144001" cy="21587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Torque validation and Pybullet simulation</a:t>
            </a:r>
            <a:endParaRPr/>
          </a:p>
        </p:txBody>
      </p:sp>
      <p:pic>
        <p:nvPicPr>
          <p:cNvPr id="294" name="Google Shape;294;p46"/>
          <p:cNvPicPr preferRelativeResize="0"/>
          <p:nvPr/>
        </p:nvPicPr>
        <p:blipFill>
          <a:blip r:embed="rId3">
            <a:alphaModFix/>
          </a:blip>
          <a:stretch>
            <a:fillRect/>
          </a:stretch>
        </p:blipFill>
        <p:spPr>
          <a:xfrm>
            <a:off x="3835150" y="1372775"/>
            <a:ext cx="4997150" cy="2975800"/>
          </a:xfrm>
          <a:prstGeom prst="rect">
            <a:avLst/>
          </a:prstGeom>
          <a:noFill/>
          <a:ln>
            <a:noFill/>
          </a:ln>
        </p:spPr>
      </p:pic>
      <p:pic>
        <p:nvPicPr>
          <p:cNvPr id="295" name="Google Shape;295;p46"/>
          <p:cNvPicPr preferRelativeResize="0"/>
          <p:nvPr/>
        </p:nvPicPr>
        <p:blipFill>
          <a:blip r:embed="rId4">
            <a:alphaModFix/>
          </a:blip>
          <a:stretch>
            <a:fillRect/>
          </a:stretch>
        </p:blipFill>
        <p:spPr>
          <a:xfrm>
            <a:off x="362101" y="1372775"/>
            <a:ext cx="2215549" cy="29758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57275" y="73850"/>
            <a:ext cx="871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Increasing</a:t>
            </a:r>
            <a:endParaRPr sz="1800"/>
          </a:p>
          <a:p>
            <a:pPr indent="0" lvl="0" marL="0" rtl="0" algn="l">
              <a:spcBef>
                <a:spcPts val="0"/>
              </a:spcBef>
              <a:spcAft>
                <a:spcPts val="0"/>
              </a:spcAft>
              <a:buNone/>
            </a:pPr>
            <a:r>
              <a:rPr lang="en" sz="1800"/>
              <a:t>Epochs</a:t>
            </a:r>
            <a:endParaRPr sz="1800"/>
          </a:p>
        </p:txBody>
      </p:sp>
      <p:sp>
        <p:nvSpPr>
          <p:cNvPr id="301" name="Google Shape;301;p47"/>
          <p:cNvSpPr txBox="1"/>
          <p:nvPr>
            <p:ph idx="1" type="body"/>
          </p:nvPr>
        </p:nvSpPr>
        <p:spPr>
          <a:xfrm>
            <a:off x="57275" y="646550"/>
            <a:ext cx="8520600" cy="39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10 epochs</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500"/>
              <a:t>100 epochs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10000 epochs</a:t>
            </a:r>
            <a:endParaRPr sz="1500"/>
          </a:p>
        </p:txBody>
      </p:sp>
      <p:pic>
        <p:nvPicPr>
          <p:cNvPr id="302" name="Google Shape;302;p47"/>
          <p:cNvPicPr preferRelativeResize="0"/>
          <p:nvPr/>
        </p:nvPicPr>
        <p:blipFill>
          <a:blip r:embed="rId3">
            <a:alphaModFix/>
          </a:blip>
          <a:stretch>
            <a:fillRect/>
          </a:stretch>
        </p:blipFill>
        <p:spPr>
          <a:xfrm>
            <a:off x="1262000" y="21225"/>
            <a:ext cx="9144000" cy="1711675"/>
          </a:xfrm>
          <a:prstGeom prst="rect">
            <a:avLst/>
          </a:prstGeom>
          <a:noFill/>
          <a:ln>
            <a:noFill/>
          </a:ln>
        </p:spPr>
      </p:pic>
      <p:pic>
        <p:nvPicPr>
          <p:cNvPr id="303" name="Google Shape;303;p47"/>
          <p:cNvPicPr preferRelativeResize="0"/>
          <p:nvPr/>
        </p:nvPicPr>
        <p:blipFill>
          <a:blip r:embed="rId4">
            <a:alphaModFix/>
          </a:blip>
          <a:stretch>
            <a:fillRect/>
          </a:stretch>
        </p:blipFill>
        <p:spPr>
          <a:xfrm>
            <a:off x="1357475" y="3264275"/>
            <a:ext cx="9144000" cy="1805000"/>
          </a:xfrm>
          <a:prstGeom prst="rect">
            <a:avLst/>
          </a:prstGeom>
          <a:noFill/>
          <a:ln>
            <a:noFill/>
          </a:ln>
        </p:spPr>
      </p:pic>
      <p:pic>
        <p:nvPicPr>
          <p:cNvPr id="304" name="Google Shape;304;p47"/>
          <p:cNvPicPr preferRelativeResize="0"/>
          <p:nvPr/>
        </p:nvPicPr>
        <p:blipFill>
          <a:blip r:embed="rId5">
            <a:alphaModFix/>
          </a:blip>
          <a:stretch>
            <a:fillRect/>
          </a:stretch>
        </p:blipFill>
        <p:spPr>
          <a:xfrm>
            <a:off x="1262000" y="1732888"/>
            <a:ext cx="9144000" cy="1584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311700" y="5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t>Changing learning</a:t>
            </a:r>
            <a:endParaRPr sz="1400"/>
          </a:p>
          <a:p>
            <a:pPr indent="0" lvl="0" marL="0" rtl="0" algn="l">
              <a:spcBef>
                <a:spcPts val="0"/>
              </a:spcBef>
              <a:spcAft>
                <a:spcPts val="0"/>
              </a:spcAft>
              <a:buSzPts val="990"/>
              <a:buNone/>
            </a:pPr>
            <a:r>
              <a:rPr lang="en" sz="1400"/>
              <a:t>rates</a:t>
            </a:r>
            <a:endParaRPr sz="1400"/>
          </a:p>
        </p:txBody>
      </p:sp>
      <p:sp>
        <p:nvSpPr>
          <p:cNvPr id="310" name="Google Shape;310;p48"/>
          <p:cNvSpPr txBox="1"/>
          <p:nvPr>
            <p:ph idx="1" type="body"/>
          </p:nvPr>
        </p:nvSpPr>
        <p:spPr>
          <a:xfrm>
            <a:off x="108175" y="625350"/>
            <a:ext cx="8724000" cy="3943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5 x 10^(-03)</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5 x 10^(-04)</a:t>
            </a:r>
            <a:endParaRPr/>
          </a:p>
          <a:p>
            <a:pPr indent="0" lvl="0" marL="0" rtl="0" algn="l">
              <a:spcBef>
                <a:spcPts val="1200"/>
              </a:spcBef>
              <a:spcAft>
                <a:spcPts val="0"/>
              </a:spcAft>
              <a:buNone/>
            </a:pPr>
            <a:r>
              <a:rPr lang="en"/>
              <a:t>(default in code)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5 x 10^(-05)</a:t>
            </a:r>
            <a:endParaRPr/>
          </a:p>
          <a:p>
            <a:pPr indent="0" lvl="0" marL="0" rtl="0" algn="l">
              <a:spcBef>
                <a:spcPts val="1200"/>
              </a:spcBef>
              <a:spcAft>
                <a:spcPts val="1200"/>
              </a:spcAft>
              <a:buNone/>
            </a:pPr>
            <a:r>
              <a:rPr lang="en"/>
              <a:t>(1000 epochs)</a:t>
            </a:r>
            <a:endParaRPr/>
          </a:p>
        </p:txBody>
      </p:sp>
      <p:pic>
        <p:nvPicPr>
          <p:cNvPr id="311" name="Google Shape;311;p48"/>
          <p:cNvPicPr preferRelativeResize="0"/>
          <p:nvPr/>
        </p:nvPicPr>
        <p:blipFill>
          <a:blip r:embed="rId3">
            <a:alphaModFix/>
          </a:blip>
          <a:stretch>
            <a:fillRect/>
          </a:stretch>
        </p:blipFill>
        <p:spPr>
          <a:xfrm>
            <a:off x="1870650" y="-57300"/>
            <a:ext cx="9144000" cy="1732925"/>
          </a:xfrm>
          <a:prstGeom prst="rect">
            <a:avLst/>
          </a:prstGeom>
          <a:noFill/>
          <a:ln>
            <a:noFill/>
          </a:ln>
        </p:spPr>
      </p:pic>
      <p:pic>
        <p:nvPicPr>
          <p:cNvPr id="312" name="Google Shape;312;p48"/>
          <p:cNvPicPr preferRelativeResize="0"/>
          <p:nvPr/>
        </p:nvPicPr>
        <p:blipFill rotWithShape="1">
          <a:blip r:embed="rId4">
            <a:alphaModFix/>
          </a:blip>
          <a:srcRect b="0" l="0" r="0" t="0"/>
          <a:stretch/>
        </p:blipFill>
        <p:spPr>
          <a:xfrm>
            <a:off x="1870650" y="1633200"/>
            <a:ext cx="9144000" cy="1665000"/>
          </a:xfrm>
          <a:prstGeom prst="rect">
            <a:avLst/>
          </a:prstGeom>
          <a:noFill/>
          <a:ln>
            <a:noFill/>
          </a:ln>
        </p:spPr>
      </p:pic>
      <p:pic>
        <p:nvPicPr>
          <p:cNvPr id="313" name="Google Shape;313;p48"/>
          <p:cNvPicPr preferRelativeResize="0"/>
          <p:nvPr/>
        </p:nvPicPr>
        <p:blipFill>
          <a:blip r:embed="rId5">
            <a:alphaModFix/>
          </a:blip>
          <a:stretch>
            <a:fillRect/>
          </a:stretch>
        </p:blipFill>
        <p:spPr>
          <a:xfrm>
            <a:off x="1870650" y="3298200"/>
            <a:ext cx="9144000" cy="1845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Learning rate (10,000 epochs)</a:t>
            </a:r>
            <a:endParaRPr/>
          </a:p>
        </p:txBody>
      </p:sp>
      <p:sp>
        <p:nvSpPr>
          <p:cNvPr id="319" name="Google Shape;31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x 10^(-05)</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5 x 10^(-06)</a:t>
            </a:r>
            <a:endParaRPr/>
          </a:p>
        </p:txBody>
      </p:sp>
      <p:pic>
        <p:nvPicPr>
          <p:cNvPr id="320" name="Google Shape;320;p49"/>
          <p:cNvPicPr preferRelativeResize="0"/>
          <p:nvPr/>
        </p:nvPicPr>
        <p:blipFill>
          <a:blip r:embed="rId3">
            <a:alphaModFix/>
          </a:blip>
          <a:stretch>
            <a:fillRect/>
          </a:stretch>
        </p:blipFill>
        <p:spPr>
          <a:xfrm>
            <a:off x="2790325" y="2571750"/>
            <a:ext cx="7011199" cy="2571750"/>
          </a:xfrm>
          <a:prstGeom prst="rect">
            <a:avLst/>
          </a:prstGeom>
          <a:noFill/>
          <a:ln>
            <a:noFill/>
          </a:ln>
        </p:spPr>
      </p:pic>
      <p:pic>
        <p:nvPicPr>
          <p:cNvPr id="321" name="Google Shape;321;p49"/>
          <p:cNvPicPr preferRelativeResize="0"/>
          <p:nvPr/>
        </p:nvPicPr>
        <p:blipFill>
          <a:blip r:embed="rId4">
            <a:alphaModFix/>
          </a:blip>
          <a:stretch>
            <a:fillRect/>
          </a:stretch>
        </p:blipFill>
        <p:spPr>
          <a:xfrm>
            <a:off x="2844300" y="0"/>
            <a:ext cx="6957225" cy="2571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9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Loss</a:t>
            </a:r>
            <a:endParaRPr/>
          </a:p>
        </p:txBody>
      </p:sp>
      <p:sp>
        <p:nvSpPr>
          <p:cNvPr id="327" name="Google Shape;327;p50"/>
          <p:cNvSpPr txBox="1"/>
          <p:nvPr>
            <p:ph idx="1" type="body"/>
          </p:nvPr>
        </p:nvSpPr>
        <p:spPr>
          <a:xfrm>
            <a:off x="311700" y="1152475"/>
            <a:ext cx="99243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400"/>
              <a:t>Learning rate = 5 x 10^(-03)                       Learning rate = 5 x 10^(-04)                  Learning rate = 5 x 10^(-05)</a:t>
            </a:r>
            <a:endParaRPr sz="1400"/>
          </a:p>
          <a:p>
            <a:pPr indent="0" lvl="0" marL="0" rtl="0" algn="l">
              <a:spcBef>
                <a:spcPts val="1200"/>
              </a:spcBef>
              <a:spcAft>
                <a:spcPts val="1200"/>
              </a:spcAft>
              <a:buNone/>
            </a:pPr>
            <a:r>
              <a:t/>
            </a:r>
            <a:endParaRPr sz="1400"/>
          </a:p>
        </p:txBody>
      </p:sp>
      <p:pic>
        <p:nvPicPr>
          <p:cNvPr id="328" name="Google Shape;328;p50"/>
          <p:cNvPicPr preferRelativeResize="0"/>
          <p:nvPr/>
        </p:nvPicPr>
        <p:blipFill>
          <a:blip r:embed="rId3">
            <a:alphaModFix/>
          </a:blip>
          <a:stretch>
            <a:fillRect/>
          </a:stretch>
        </p:blipFill>
        <p:spPr>
          <a:xfrm>
            <a:off x="-252450" y="1255375"/>
            <a:ext cx="3510342" cy="2632750"/>
          </a:xfrm>
          <a:prstGeom prst="rect">
            <a:avLst/>
          </a:prstGeom>
          <a:noFill/>
          <a:ln>
            <a:noFill/>
          </a:ln>
        </p:spPr>
      </p:pic>
      <p:pic>
        <p:nvPicPr>
          <p:cNvPr id="329" name="Google Shape;329;p50"/>
          <p:cNvPicPr preferRelativeResize="0"/>
          <p:nvPr/>
        </p:nvPicPr>
        <p:blipFill rotWithShape="1">
          <a:blip r:embed="rId4">
            <a:alphaModFix/>
          </a:blip>
          <a:srcRect b="0" l="0" r="0" t="0"/>
          <a:stretch/>
        </p:blipFill>
        <p:spPr>
          <a:xfrm>
            <a:off x="2943275" y="1220913"/>
            <a:ext cx="3602226" cy="2701676"/>
          </a:xfrm>
          <a:prstGeom prst="rect">
            <a:avLst/>
          </a:prstGeom>
          <a:noFill/>
          <a:ln>
            <a:noFill/>
          </a:ln>
        </p:spPr>
      </p:pic>
      <p:pic>
        <p:nvPicPr>
          <p:cNvPr id="330" name="Google Shape;330;p50"/>
          <p:cNvPicPr preferRelativeResize="0"/>
          <p:nvPr/>
        </p:nvPicPr>
        <p:blipFill>
          <a:blip r:embed="rId5">
            <a:alphaModFix/>
          </a:blip>
          <a:stretch>
            <a:fillRect/>
          </a:stretch>
        </p:blipFill>
        <p:spPr>
          <a:xfrm>
            <a:off x="6227350" y="1164875"/>
            <a:ext cx="3269000" cy="2757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Arbitrary data</a:t>
            </a:r>
            <a:endParaRPr/>
          </a:p>
        </p:txBody>
      </p:sp>
      <p:sp>
        <p:nvSpPr>
          <p:cNvPr id="336" name="Google Shape;33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Training-</a:t>
            </a:r>
            <a:endParaRPr/>
          </a:p>
          <a:p>
            <a:pPr indent="0" lvl="0" marL="0" rtl="0" algn="l">
              <a:spcBef>
                <a:spcPts val="1200"/>
              </a:spcBef>
              <a:spcAft>
                <a:spcPts val="0"/>
              </a:spcAft>
              <a:buClr>
                <a:schemeClr val="dk1"/>
              </a:buClr>
              <a:buSzPts val="1100"/>
              <a:buFont typeface="Arial"/>
              <a:buNone/>
            </a:pPr>
            <a:r>
              <a:rPr lang="en"/>
              <a:t>(1000 epochs)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Testing-</a:t>
            </a:r>
            <a:endParaRPr/>
          </a:p>
          <a:p>
            <a:pPr indent="0" lvl="0" marL="0" rtl="0" algn="l">
              <a:spcBef>
                <a:spcPts val="1200"/>
              </a:spcBef>
              <a:spcAft>
                <a:spcPts val="1200"/>
              </a:spcAft>
              <a:buNone/>
            </a:pPr>
            <a:r>
              <a:t/>
            </a:r>
            <a:endParaRPr/>
          </a:p>
        </p:txBody>
      </p:sp>
      <p:pic>
        <p:nvPicPr>
          <p:cNvPr id="337" name="Google Shape;337;p51"/>
          <p:cNvPicPr preferRelativeResize="0"/>
          <p:nvPr/>
        </p:nvPicPr>
        <p:blipFill>
          <a:blip r:embed="rId3">
            <a:alphaModFix/>
          </a:blip>
          <a:stretch>
            <a:fillRect/>
          </a:stretch>
        </p:blipFill>
        <p:spPr>
          <a:xfrm>
            <a:off x="2483725" y="184550"/>
            <a:ext cx="7311249" cy="2619276"/>
          </a:xfrm>
          <a:prstGeom prst="rect">
            <a:avLst/>
          </a:prstGeom>
          <a:noFill/>
          <a:ln>
            <a:noFill/>
          </a:ln>
        </p:spPr>
      </p:pic>
      <p:pic>
        <p:nvPicPr>
          <p:cNvPr id="338" name="Google Shape;338;p51"/>
          <p:cNvPicPr preferRelativeResize="0"/>
          <p:nvPr/>
        </p:nvPicPr>
        <p:blipFill>
          <a:blip r:embed="rId4">
            <a:alphaModFix/>
          </a:blip>
          <a:stretch>
            <a:fillRect/>
          </a:stretch>
        </p:blipFill>
        <p:spPr>
          <a:xfrm>
            <a:off x="2271245" y="2688400"/>
            <a:ext cx="7523730" cy="225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DeLan 4EC vs system identification</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DeLaN is capable of learning the underlying ODE and energies from data using the joint configurations and motor torques.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DeLaN learns the mass-matrix, the centrifugal, Coriolis, gravitational and frictional forces as well as the potential and kinetic energy using unsupervised learning.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Knowledge of the kinematic structure is not needed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after multiplying by a factor</a:t>
            </a:r>
            <a:endParaRPr/>
          </a:p>
        </p:txBody>
      </p:sp>
      <p:sp>
        <p:nvSpPr>
          <p:cNvPr id="344" name="Google Shape;34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Through Inverse Dynamics                                        Through DeLaN</a:t>
            </a:r>
            <a:endParaRPr/>
          </a:p>
        </p:txBody>
      </p:sp>
      <p:pic>
        <p:nvPicPr>
          <p:cNvPr id="345" name="Google Shape;345;p52" title="Delan video.mp4">
            <a:hlinkClick r:id="rId3"/>
          </p:cNvPr>
          <p:cNvPicPr preferRelativeResize="0"/>
          <p:nvPr/>
        </p:nvPicPr>
        <p:blipFill>
          <a:blip r:embed="rId4">
            <a:alphaModFix/>
          </a:blip>
          <a:stretch>
            <a:fillRect/>
          </a:stretch>
        </p:blipFill>
        <p:spPr>
          <a:xfrm>
            <a:off x="5548600" y="1537650"/>
            <a:ext cx="2025600" cy="1139400"/>
          </a:xfrm>
          <a:prstGeom prst="rect">
            <a:avLst/>
          </a:prstGeom>
          <a:noFill/>
          <a:ln>
            <a:noFill/>
          </a:ln>
        </p:spPr>
      </p:pic>
      <p:pic>
        <p:nvPicPr>
          <p:cNvPr id="346" name="Google Shape;346;p52" title="ID video.mp4">
            <a:hlinkClick r:id="rId5"/>
          </p:cNvPr>
          <p:cNvPicPr preferRelativeResize="0"/>
          <p:nvPr/>
        </p:nvPicPr>
        <p:blipFill>
          <a:blip r:embed="rId4">
            <a:alphaModFix/>
          </a:blip>
          <a:stretch>
            <a:fillRect/>
          </a:stretch>
        </p:blipFill>
        <p:spPr>
          <a:xfrm>
            <a:off x="593875" y="1569863"/>
            <a:ext cx="1911075" cy="1074974"/>
          </a:xfrm>
          <a:prstGeom prst="rect">
            <a:avLst/>
          </a:prstGeom>
          <a:noFill/>
          <a:ln>
            <a:noFill/>
          </a:ln>
        </p:spPr>
      </p:pic>
      <p:pic>
        <p:nvPicPr>
          <p:cNvPr id="347" name="Google Shape;347;p52"/>
          <p:cNvPicPr preferRelativeResize="0"/>
          <p:nvPr/>
        </p:nvPicPr>
        <p:blipFill>
          <a:blip r:embed="rId6">
            <a:alphaModFix/>
          </a:blip>
          <a:stretch>
            <a:fillRect/>
          </a:stretch>
        </p:blipFill>
        <p:spPr>
          <a:xfrm>
            <a:off x="250400" y="2677050"/>
            <a:ext cx="8100401" cy="2466450"/>
          </a:xfrm>
          <a:prstGeom prst="rect">
            <a:avLst/>
          </a:prstGeom>
          <a:noFill/>
          <a:ln>
            <a:noFill/>
          </a:ln>
        </p:spPr>
      </p:pic>
      <p:sp>
        <p:nvSpPr>
          <p:cNvPr id="348" name="Google Shape;348;p52"/>
          <p:cNvSpPr txBox="1"/>
          <p:nvPr/>
        </p:nvSpPr>
        <p:spPr>
          <a:xfrm>
            <a:off x="2504950" y="1749850"/>
            <a:ext cx="3043800" cy="9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Tracking error p = 0.1276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Tracking error v = 0.6964</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 in frequency </a:t>
            </a:r>
            <a:r>
              <a:rPr lang="en"/>
              <a:t>between</a:t>
            </a:r>
            <a:r>
              <a:rPr lang="en"/>
              <a:t> train and test data</a:t>
            </a:r>
            <a:endParaRPr/>
          </a:p>
        </p:txBody>
      </p:sp>
      <p:sp>
        <p:nvSpPr>
          <p:cNvPr id="354" name="Google Shape;354;p53"/>
          <p:cNvSpPr txBox="1"/>
          <p:nvPr>
            <p:ph idx="1" type="body"/>
          </p:nvPr>
        </p:nvSpPr>
        <p:spPr>
          <a:xfrm>
            <a:off x="0" y="1152475"/>
            <a:ext cx="7552800" cy="1327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Amplitude = 0.7 x A                      [</a:t>
            </a:r>
            <a:r>
              <a:rPr lang="en"/>
              <a:t>A = Amplitude used in training data = 1/(2pi) = 0.16 rad]</a:t>
            </a:r>
            <a:endParaRPr/>
          </a:p>
          <a:p>
            <a:pPr indent="0" lvl="0" marL="0" rtl="0" algn="l">
              <a:spcBef>
                <a:spcPts val="1200"/>
              </a:spcBef>
              <a:spcAft>
                <a:spcPts val="0"/>
              </a:spcAft>
              <a:buNone/>
            </a:pPr>
            <a:r>
              <a:rPr lang="en"/>
              <a:t>Frequency = 0.2 Hz                      [Frequency used in training data = 0.1 Hz]</a:t>
            </a:r>
            <a:endParaRPr/>
          </a:p>
          <a:p>
            <a:pPr indent="0" lvl="0" marL="0" rtl="0" algn="l">
              <a:spcBef>
                <a:spcPts val="1200"/>
              </a:spcBef>
              <a:spcAft>
                <a:spcPts val="0"/>
              </a:spcAft>
              <a:buNone/>
            </a:pPr>
            <a:r>
              <a:rPr lang="en"/>
              <a:t>Tracking error p = 0.00277              [Mean Absolute Error of joint position]</a:t>
            </a:r>
            <a:endParaRPr/>
          </a:p>
          <a:p>
            <a:pPr indent="0" lvl="0" marL="0" rtl="0" algn="l">
              <a:spcBef>
                <a:spcPts val="1200"/>
              </a:spcBef>
              <a:spcAft>
                <a:spcPts val="1200"/>
              </a:spcAft>
              <a:buClr>
                <a:schemeClr val="dk1"/>
              </a:buClr>
              <a:buSzPct val="61111"/>
              <a:buFont typeface="Arial"/>
              <a:buNone/>
            </a:pPr>
            <a:r>
              <a:rPr lang="en"/>
              <a:t>Tracking error v = 0.02915              [Mean Absolute Error of joint velocity]</a:t>
            </a:r>
            <a:endParaRPr/>
          </a:p>
        </p:txBody>
      </p:sp>
      <p:pic>
        <p:nvPicPr>
          <p:cNvPr id="355" name="Google Shape;355;p53"/>
          <p:cNvPicPr preferRelativeResize="0"/>
          <p:nvPr/>
        </p:nvPicPr>
        <p:blipFill>
          <a:blip r:embed="rId3">
            <a:alphaModFix/>
          </a:blip>
          <a:stretch>
            <a:fillRect/>
          </a:stretch>
        </p:blipFill>
        <p:spPr>
          <a:xfrm>
            <a:off x="311700" y="2480050"/>
            <a:ext cx="9144000" cy="2737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1" name="Google Shape;361;p54"/>
          <p:cNvSpPr txBox="1"/>
          <p:nvPr>
            <p:ph idx="1" type="body"/>
          </p:nvPr>
        </p:nvSpPr>
        <p:spPr>
          <a:xfrm>
            <a:off x="66200" y="1164750"/>
            <a:ext cx="8520600" cy="3408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61111"/>
              <a:buFont typeface="Arial"/>
              <a:buNone/>
            </a:pPr>
            <a:r>
              <a:rPr lang="en"/>
              <a:t>Amplitude = 0.7 x A </a:t>
            </a:r>
            <a:endParaRPr/>
          </a:p>
          <a:p>
            <a:pPr indent="0" lvl="0" marL="0" rtl="0" algn="l">
              <a:spcBef>
                <a:spcPts val="1200"/>
              </a:spcBef>
              <a:spcAft>
                <a:spcPts val="0"/>
              </a:spcAft>
              <a:buNone/>
            </a:pPr>
            <a:r>
              <a:rPr lang="en"/>
              <a:t>Frequency = 0.05</a:t>
            </a:r>
            <a:endParaRPr/>
          </a:p>
          <a:p>
            <a:pPr indent="0" lvl="0" marL="0" rtl="0" algn="l">
              <a:spcBef>
                <a:spcPts val="1200"/>
              </a:spcBef>
              <a:spcAft>
                <a:spcPts val="0"/>
              </a:spcAft>
              <a:buNone/>
            </a:pPr>
            <a:r>
              <a:rPr lang="en"/>
              <a:t>Tracking error p = 0.00168</a:t>
            </a:r>
            <a:endParaRPr/>
          </a:p>
          <a:p>
            <a:pPr indent="0" lvl="0" marL="0" rtl="0" algn="l">
              <a:spcBef>
                <a:spcPts val="1200"/>
              </a:spcBef>
              <a:spcAft>
                <a:spcPts val="0"/>
              </a:spcAft>
              <a:buNone/>
            </a:pPr>
            <a:r>
              <a:rPr lang="en"/>
              <a:t>Tracking error v = 0.0198</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rPr lang="en"/>
              <a:t>Amplitude = 0.7 x A </a:t>
            </a:r>
            <a:endParaRPr/>
          </a:p>
          <a:p>
            <a:pPr indent="0" lvl="0" marL="0" rtl="0" algn="l">
              <a:spcBef>
                <a:spcPts val="1200"/>
              </a:spcBef>
              <a:spcAft>
                <a:spcPts val="0"/>
              </a:spcAft>
              <a:buNone/>
            </a:pPr>
            <a:r>
              <a:rPr lang="en"/>
              <a:t>Frequency = 0.02</a:t>
            </a:r>
            <a:endParaRPr/>
          </a:p>
          <a:p>
            <a:pPr indent="0" lvl="0" marL="0" rtl="0" algn="l">
              <a:spcBef>
                <a:spcPts val="1200"/>
              </a:spcBef>
              <a:spcAft>
                <a:spcPts val="0"/>
              </a:spcAft>
              <a:buNone/>
            </a:pPr>
            <a:r>
              <a:rPr lang="en"/>
              <a:t>Tracking error = 0.00176</a:t>
            </a:r>
            <a:endParaRPr/>
          </a:p>
          <a:p>
            <a:pPr indent="0" lvl="0" marL="0" rtl="0" algn="l">
              <a:spcBef>
                <a:spcPts val="1200"/>
              </a:spcBef>
              <a:spcAft>
                <a:spcPts val="1200"/>
              </a:spcAft>
              <a:buClr>
                <a:schemeClr val="dk1"/>
              </a:buClr>
              <a:buSzPct val="61111"/>
              <a:buFont typeface="Arial"/>
              <a:buNone/>
            </a:pPr>
            <a:r>
              <a:rPr lang="en"/>
              <a:t>Tracking error v = 0.01965</a:t>
            </a:r>
            <a:endParaRPr/>
          </a:p>
        </p:txBody>
      </p:sp>
      <p:pic>
        <p:nvPicPr>
          <p:cNvPr id="362" name="Google Shape;362;p54"/>
          <p:cNvPicPr preferRelativeResize="0"/>
          <p:nvPr/>
        </p:nvPicPr>
        <p:blipFill rotWithShape="1">
          <a:blip r:embed="rId3">
            <a:alphaModFix/>
          </a:blip>
          <a:srcRect b="0" l="0" r="0" t="0"/>
          <a:stretch/>
        </p:blipFill>
        <p:spPr>
          <a:xfrm>
            <a:off x="2648187" y="517125"/>
            <a:ext cx="6495814" cy="1944400"/>
          </a:xfrm>
          <a:prstGeom prst="rect">
            <a:avLst/>
          </a:prstGeom>
          <a:noFill/>
          <a:ln>
            <a:noFill/>
          </a:ln>
        </p:spPr>
      </p:pic>
      <p:pic>
        <p:nvPicPr>
          <p:cNvPr id="363" name="Google Shape;363;p54"/>
          <p:cNvPicPr preferRelativeResize="0"/>
          <p:nvPr/>
        </p:nvPicPr>
        <p:blipFill>
          <a:blip r:embed="rId4">
            <a:alphaModFix/>
          </a:blip>
          <a:stretch>
            <a:fillRect/>
          </a:stretch>
        </p:blipFill>
        <p:spPr>
          <a:xfrm>
            <a:off x="2648250" y="2762775"/>
            <a:ext cx="6495750" cy="194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Increasing Amplitude</a:t>
            </a:r>
            <a:endParaRPr/>
          </a:p>
        </p:txBody>
      </p:sp>
      <p:sp>
        <p:nvSpPr>
          <p:cNvPr id="369" name="Google Shape;369;p55"/>
          <p:cNvSpPr txBox="1"/>
          <p:nvPr>
            <p:ph idx="1" type="body"/>
          </p:nvPr>
        </p:nvSpPr>
        <p:spPr>
          <a:xfrm>
            <a:off x="311700" y="1127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Amplitude = 2 x A                                     Tracking error p = 0.0166 </a:t>
            </a:r>
            <a:endParaRPr/>
          </a:p>
          <a:p>
            <a:pPr indent="0" lvl="0" marL="0" rtl="0" algn="l">
              <a:spcBef>
                <a:spcPts val="1200"/>
              </a:spcBef>
              <a:spcAft>
                <a:spcPts val="1200"/>
              </a:spcAft>
              <a:buClr>
                <a:schemeClr val="dk1"/>
              </a:buClr>
              <a:buSzPts val="1100"/>
              <a:buFont typeface="Arial"/>
              <a:buNone/>
            </a:pPr>
            <a:r>
              <a:rPr lang="en"/>
              <a:t>Frequency = 0.02                                     Tracking error v = 0.0194</a:t>
            </a:r>
            <a:endParaRPr/>
          </a:p>
        </p:txBody>
      </p:sp>
      <p:pic>
        <p:nvPicPr>
          <p:cNvPr id="370" name="Google Shape;370;p55"/>
          <p:cNvPicPr preferRelativeResize="0"/>
          <p:nvPr/>
        </p:nvPicPr>
        <p:blipFill>
          <a:blip r:embed="rId3">
            <a:alphaModFix/>
          </a:blip>
          <a:stretch>
            <a:fillRect/>
          </a:stretch>
        </p:blipFill>
        <p:spPr>
          <a:xfrm>
            <a:off x="429650" y="2099323"/>
            <a:ext cx="9144000" cy="27371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Decreasing Amplitude </a:t>
            </a:r>
            <a:endParaRPr/>
          </a:p>
        </p:txBody>
      </p:sp>
      <p:sp>
        <p:nvSpPr>
          <p:cNvPr id="376" name="Google Shape;376;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Amplitude = 0.05 x A                                   Tracking error p = 0.0209</a:t>
            </a:r>
            <a:endParaRPr/>
          </a:p>
          <a:p>
            <a:pPr indent="0" lvl="0" marL="0" rtl="0" algn="l">
              <a:spcBef>
                <a:spcPts val="1200"/>
              </a:spcBef>
              <a:spcAft>
                <a:spcPts val="0"/>
              </a:spcAft>
              <a:buClr>
                <a:schemeClr val="dk1"/>
              </a:buClr>
              <a:buSzPts val="1100"/>
              <a:buFont typeface="Arial"/>
              <a:buNone/>
            </a:pPr>
            <a:r>
              <a:rPr lang="en"/>
              <a:t>Frequency = 0.1                                          Tracking error v = 0.0198</a:t>
            </a:r>
            <a:endParaRPr/>
          </a:p>
          <a:p>
            <a:pPr indent="0" lvl="0" marL="0" rtl="0" algn="l">
              <a:spcBef>
                <a:spcPts val="1200"/>
              </a:spcBef>
              <a:spcAft>
                <a:spcPts val="1200"/>
              </a:spcAft>
              <a:buNone/>
            </a:pPr>
            <a:r>
              <a:t/>
            </a:r>
            <a:endParaRPr/>
          </a:p>
        </p:txBody>
      </p:sp>
      <p:pic>
        <p:nvPicPr>
          <p:cNvPr id="377" name="Google Shape;377;p56"/>
          <p:cNvPicPr preferRelativeResize="0"/>
          <p:nvPr/>
        </p:nvPicPr>
        <p:blipFill>
          <a:blip r:embed="rId3">
            <a:alphaModFix/>
          </a:blip>
          <a:stretch>
            <a:fillRect/>
          </a:stretch>
        </p:blipFill>
        <p:spPr>
          <a:xfrm>
            <a:off x="0" y="2069000"/>
            <a:ext cx="9144000" cy="3074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between Mass Matrix</a:t>
            </a:r>
            <a:endParaRPr/>
          </a:p>
        </p:txBody>
      </p:sp>
      <p:sp>
        <p:nvSpPr>
          <p:cNvPr id="383" name="Google Shape;383;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4" name="Google Shape;384;p57"/>
          <p:cNvPicPr preferRelativeResize="0"/>
          <p:nvPr/>
        </p:nvPicPr>
        <p:blipFill>
          <a:blip r:embed="rId3">
            <a:alphaModFix/>
          </a:blip>
          <a:stretch>
            <a:fillRect/>
          </a:stretch>
        </p:blipFill>
        <p:spPr>
          <a:xfrm>
            <a:off x="311700" y="1017725"/>
            <a:ext cx="8520600" cy="41257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90" name="Google Shape;39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Torque can only be predicted for joint angle for which it is trained</a:t>
            </a:r>
            <a:endParaRPr sz="2000"/>
          </a:p>
          <a:p>
            <a:pPr indent="0" lvl="0" marL="45720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Hence Amplitude and offset should be inside training data </a:t>
            </a:r>
            <a:endParaRPr sz="2000"/>
          </a:p>
          <a:p>
            <a:pPr indent="0" lvl="0" marL="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Prediction is independent of frequency (for a range of frequency)</a:t>
            </a:r>
            <a:endParaRPr sz="2000"/>
          </a:p>
          <a:p>
            <a:pPr indent="0" lvl="0" marL="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It cannot learn PD control torque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435925" y="131725"/>
            <a:ext cx="8520600" cy="4867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Forward model -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Inverse model-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 is mass matrix simplified as-</a:t>
            </a:r>
            <a:endParaRPr/>
          </a:p>
          <a:p>
            <a:pPr indent="0" lvl="0" marL="0" rtl="0" algn="l">
              <a:spcBef>
                <a:spcPts val="1200"/>
              </a:spcBef>
              <a:spcAft>
                <a:spcPts val="0"/>
              </a:spcAft>
              <a:buNone/>
            </a:pPr>
            <a:r>
              <a:rPr lang="en"/>
              <a:t>                                                         (L is lower triangular matrix) </a:t>
            </a:r>
            <a:endParaRPr/>
          </a:p>
          <a:p>
            <a:pPr indent="0" lvl="0" marL="0" rtl="0" algn="l">
              <a:spcBef>
                <a:spcPts val="1200"/>
              </a:spcBef>
              <a:spcAft>
                <a:spcPts val="0"/>
              </a:spcAft>
              <a:buClr>
                <a:schemeClr val="dk1"/>
              </a:buClr>
              <a:buSzPct val="61111"/>
              <a:buFont typeface="Arial"/>
              <a:buNone/>
            </a:pPr>
            <a:r>
              <a:rPr lang="en"/>
              <a:t>Online Learning:</a:t>
            </a:r>
            <a:endParaRPr/>
          </a:p>
          <a:p>
            <a:pPr indent="0" lvl="0" marL="0" rtl="0" algn="l">
              <a:spcBef>
                <a:spcPts val="1200"/>
              </a:spcBef>
              <a:spcAft>
                <a:spcPts val="1200"/>
              </a:spcAft>
              <a:buClr>
                <a:schemeClr val="dk1"/>
              </a:buClr>
              <a:buSzPct val="61111"/>
              <a:buFont typeface="Arial"/>
              <a:buNone/>
            </a:pPr>
            <a:r>
              <a:rPr lang="en"/>
              <a:t>The network parameters can be learned online and end-to-end, by minimizing the error of the ODE using the samples {q, qÛ, qÜ, τ M } recorded on the physical system, i.e. minimizing the li norm between the prediction of Equation 1 and the observed motor torque τ M . Therefore, the superposition of the different forces is learned supervised, while the decomposition into inertial, Coriolis, centripetal and gravitational forces is learned unsupervised.</a:t>
            </a:r>
            <a:endParaRPr/>
          </a:p>
        </p:txBody>
      </p:sp>
      <p:pic>
        <p:nvPicPr>
          <p:cNvPr id="86" name="Google Shape;86;p17"/>
          <p:cNvPicPr preferRelativeResize="0"/>
          <p:nvPr/>
        </p:nvPicPr>
        <p:blipFill>
          <a:blip r:embed="rId3">
            <a:alphaModFix/>
          </a:blip>
          <a:stretch>
            <a:fillRect/>
          </a:stretch>
        </p:blipFill>
        <p:spPr>
          <a:xfrm>
            <a:off x="2248038" y="-12"/>
            <a:ext cx="5305425" cy="1114425"/>
          </a:xfrm>
          <a:prstGeom prst="rect">
            <a:avLst/>
          </a:prstGeom>
          <a:noFill/>
          <a:ln>
            <a:noFill/>
          </a:ln>
        </p:spPr>
      </p:pic>
      <p:pic>
        <p:nvPicPr>
          <p:cNvPr id="87" name="Google Shape;87;p17"/>
          <p:cNvPicPr preferRelativeResize="0"/>
          <p:nvPr/>
        </p:nvPicPr>
        <p:blipFill>
          <a:blip r:embed="rId4">
            <a:alphaModFix/>
          </a:blip>
          <a:stretch>
            <a:fillRect/>
          </a:stretch>
        </p:blipFill>
        <p:spPr>
          <a:xfrm>
            <a:off x="2114688" y="1234688"/>
            <a:ext cx="5438775" cy="828675"/>
          </a:xfrm>
          <a:prstGeom prst="rect">
            <a:avLst/>
          </a:prstGeom>
          <a:noFill/>
          <a:ln>
            <a:noFill/>
          </a:ln>
        </p:spPr>
      </p:pic>
      <p:pic>
        <p:nvPicPr>
          <p:cNvPr id="88" name="Google Shape;88;p17"/>
          <p:cNvPicPr preferRelativeResize="0"/>
          <p:nvPr/>
        </p:nvPicPr>
        <p:blipFill>
          <a:blip r:embed="rId5">
            <a:alphaModFix/>
          </a:blip>
          <a:stretch>
            <a:fillRect/>
          </a:stretch>
        </p:blipFill>
        <p:spPr>
          <a:xfrm>
            <a:off x="3705150" y="2095575"/>
            <a:ext cx="4685625" cy="47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Things DeLan 4EC does</a:t>
            </a:r>
            <a:endParaRPr/>
          </a:p>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dheres to the Lagrangian Mechanics </a:t>
            </a:r>
            <a:endParaRPr/>
          </a:p>
          <a:p>
            <a:pPr indent="0" lvl="0" marL="0" rtl="0" algn="l">
              <a:spcBef>
                <a:spcPts val="1200"/>
              </a:spcBef>
              <a:spcAft>
                <a:spcPts val="0"/>
              </a:spcAft>
              <a:buNone/>
            </a:pPr>
            <a:r>
              <a:rPr lang="en"/>
              <a:t>Ensures energy conservation</a:t>
            </a:r>
            <a:endParaRPr/>
          </a:p>
          <a:p>
            <a:pPr indent="0" lvl="0" marL="0" rtl="0" algn="l">
              <a:spcBef>
                <a:spcPts val="120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166688" y="2058088"/>
            <a:ext cx="8810625" cy="290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Incorporating friction</a:t>
            </a:r>
            <a:endParaRPr/>
          </a:p>
        </p:txBody>
      </p:sp>
      <p:sp>
        <p:nvSpPr>
          <p:cNvPr id="101" name="Google Shape;101;p19"/>
          <p:cNvSpPr txBox="1"/>
          <p:nvPr>
            <p:ph idx="1" type="body"/>
          </p:nvPr>
        </p:nvSpPr>
        <p:spPr>
          <a:xfrm>
            <a:off x="311700" y="1152475"/>
            <a:ext cx="8520600" cy="382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Friction coefficients-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Since the frictional force τ f is a function of the generalized coordinates, the frictional force is a non-conservative and generalized force and can simply be added to the Lagrange Euler ODE (Equation 1) i.e. </a:t>
            </a:r>
            <a:endParaRPr/>
          </a:p>
        </p:txBody>
      </p:sp>
      <p:pic>
        <p:nvPicPr>
          <p:cNvPr id="102" name="Google Shape;102;p19"/>
          <p:cNvPicPr preferRelativeResize="0"/>
          <p:nvPr/>
        </p:nvPicPr>
        <p:blipFill>
          <a:blip r:embed="rId3">
            <a:alphaModFix/>
          </a:blip>
          <a:stretch>
            <a:fillRect/>
          </a:stretch>
        </p:blipFill>
        <p:spPr>
          <a:xfrm>
            <a:off x="406400" y="1152475"/>
            <a:ext cx="7061750" cy="777200"/>
          </a:xfrm>
          <a:prstGeom prst="rect">
            <a:avLst/>
          </a:prstGeom>
          <a:noFill/>
          <a:ln>
            <a:noFill/>
          </a:ln>
        </p:spPr>
      </p:pic>
      <p:pic>
        <p:nvPicPr>
          <p:cNvPr id="103" name="Google Shape;103;p19"/>
          <p:cNvPicPr preferRelativeResize="0"/>
          <p:nvPr/>
        </p:nvPicPr>
        <p:blipFill>
          <a:blip r:embed="rId4">
            <a:alphaModFix/>
          </a:blip>
          <a:stretch>
            <a:fillRect/>
          </a:stretch>
        </p:blipFill>
        <p:spPr>
          <a:xfrm>
            <a:off x="2485550" y="2623400"/>
            <a:ext cx="2469200" cy="366300"/>
          </a:xfrm>
          <a:prstGeom prst="rect">
            <a:avLst/>
          </a:prstGeom>
          <a:noFill/>
          <a:ln>
            <a:noFill/>
          </a:ln>
        </p:spPr>
      </p:pic>
      <p:pic>
        <p:nvPicPr>
          <p:cNvPr id="104" name="Google Shape;104;p19"/>
          <p:cNvPicPr preferRelativeResize="0"/>
          <p:nvPr/>
        </p:nvPicPr>
        <p:blipFill>
          <a:blip r:embed="rId5">
            <a:alphaModFix/>
          </a:blip>
          <a:stretch>
            <a:fillRect/>
          </a:stretch>
        </p:blipFill>
        <p:spPr>
          <a:xfrm>
            <a:off x="5521121" y="4136021"/>
            <a:ext cx="3427825" cy="72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Adding energy conservation (Equation 7) and energy coherence (Equation 8 &amp; Equation 9) to the optimization problem of Equation 3 yields the loss for DeLaN 4EC.</a:t>
            </a:r>
            <a:endParaRPr/>
          </a:p>
        </p:txBody>
      </p:sp>
      <p:pic>
        <p:nvPicPr>
          <p:cNvPr id="111" name="Google Shape;111;p20"/>
          <p:cNvPicPr preferRelativeResize="0"/>
          <p:nvPr/>
        </p:nvPicPr>
        <p:blipFill>
          <a:blip r:embed="rId3">
            <a:alphaModFix/>
          </a:blip>
          <a:stretch>
            <a:fillRect/>
          </a:stretch>
        </p:blipFill>
        <p:spPr>
          <a:xfrm>
            <a:off x="311688" y="1164500"/>
            <a:ext cx="5495925" cy="1495425"/>
          </a:xfrm>
          <a:prstGeom prst="rect">
            <a:avLst/>
          </a:prstGeom>
          <a:noFill/>
          <a:ln>
            <a:noFill/>
          </a:ln>
        </p:spPr>
      </p:pic>
      <p:pic>
        <p:nvPicPr>
          <p:cNvPr id="112" name="Google Shape;112;p20"/>
          <p:cNvPicPr preferRelativeResize="0"/>
          <p:nvPr/>
        </p:nvPicPr>
        <p:blipFill rotWithShape="1">
          <a:blip r:embed="rId4">
            <a:alphaModFix/>
          </a:blip>
          <a:srcRect b="0" l="0" r="0" t="0"/>
          <a:stretch/>
        </p:blipFill>
        <p:spPr>
          <a:xfrm>
            <a:off x="4617200" y="4183123"/>
            <a:ext cx="3964300" cy="791324"/>
          </a:xfrm>
          <a:prstGeom prst="rect">
            <a:avLst/>
          </a:prstGeom>
          <a:noFill/>
          <a:ln>
            <a:noFill/>
          </a:ln>
        </p:spPr>
      </p:pic>
      <p:pic>
        <p:nvPicPr>
          <p:cNvPr id="113" name="Google Shape;113;p20"/>
          <p:cNvPicPr preferRelativeResize="0"/>
          <p:nvPr/>
        </p:nvPicPr>
        <p:blipFill>
          <a:blip r:embed="rId5">
            <a:alphaModFix/>
          </a:blip>
          <a:stretch>
            <a:fillRect/>
          </a:stretch>
        </p:blipFill>
        <p:spPr>
          <a:xfrm>
            <a:off x="311700" y="4112825"/>
            <a:ext cx="3964300" cy="93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Law</a:t>
            </a:r>
            <a:endParaRPr/>
          </a:p>
        </p:txBody>
      </p:sp>
      <p:sp>
        <p:nvSpPr>
          <p:cNvPr id="119" name="Google Shape;119;p2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Energy of the pendulum: Ep</a:t>
            </a:r>
            <a:endParaRPr/>
          </a:p>
          <a:p>
            <a:pPr indent="0" lvl="0" marL="0" rtl="0" algn="l">
              <a:spcBef>
                <a:spcPts val="1200"/>
              </a:spcBef>
              <a:spcAft>
                <a:spcPts val="0"/>
              </a:spcAft>
              <a:buNone/>
            </a:pPr>
            <a:r>
              <a:rPr lang="en"/>
              <a:t>Desired energy: E ∗</a:t>
            </a:r>
            <a:endParaRPr/>
          </a:p>
          <a:p>
            <a:pPr indent="0" lvl="0" marL="0" rtl="0" algn="l">
              <a:spcBef>
                <a:spcPts val="1200"/>
              </a:spcBef>
              <a:spcAft>
                <a:spcPts val="0"/>
              </a:spcAft>
              <a:buNone/>
            </a:pPr>
            <a:r>
              <a:rPr lang="en"/>
              <a:t> For systems with high friction an additional term to compensate the friction of the actuator can be added.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uE = controlled torque</a:t>
            </a:r>
            <a:endParaRPr/>
          </a:p>
          <a:p>
            <a:pPr indent="0" lvl="0" marL="0" rtl="0" algn="l">
              <a:spcBef>
                <a:spcPts val="1200"/>
              </a:spcBef>
              <a:spcAft>
                <a:spcPts val="1200"/>
              </a:spcAft>
              <a:buNone/>
            </a:pPr>
            <a:r>
              <a:rPr lang="en"/>
              <a:t>For swing-up task the systems are first stabilized to the desired energy E ∗ of the balancing point using energy control and then balanced at the unstable equilibrium using a PD-controller.</a:t>
            </a:r>
            <a:endParaRPr/>
          </a:p>
        </p:txBody>
      </p:sp>
      <p:pic>
        <p:nvPicPr>
          <p:cNvPr id="120" name="Google Shape;120;p21"/>
          <p:cNvPicPr preferRelativeResize="0"/>
          <p:nvPr/>
        </p:nvPicPr>
        <p:blipFill>
          <a:blip r:embed="rId3">
            <a:alphaModFix/>
          </a:blip>
          <a:stretch>
            <a:fillRect/>
          </a:stretch>
        </p:blipFill>
        <p:spPr>
          <a:xfrm>
            <a:off x="489950" y="2838088"/>
            <a:ext cx="7101550" cy="61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